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68"/>
  </p:notesMasterIdLst>
  <p:handoutMasterIdLst>
    <p:handoutMasterId r:id="rId69"/>
  </p:handoutMasterIdLst>
  <p:sldIdLst>
    <p:sldId id="402" r:id="rId5"/>
    <p:sldId id="345" r:id="rId6"/>
    <p:sldId id="307" r:id="rId7"/>
    <p:sldId id="308" r:id="rId8"/>
    <p:sldId id="341" r:id="rId9"/>
    <p:sldId id="344" r:id="rId10"/>
    <p:sldId id="346" r:id="rId11"/>
    <p:sldId id="347" r:id="rId12"/>
    <p:sldId id="350" r:id="rId13"/>
    <p:sldId id="348" r:id="rId14"/>
    <p:sldId id="267" r:id="rId15"/>
    <p:sldId id="404" r:id="rId16"/>
    <p:sldId id="351" r:id="rId17"/>
    <p:sldId id="399" r:id="rId18"/>
    <p:sldId id="289" r:id="rId19"/>
    <p:sldId id="366" r:id="rId20"/>
    <p:sldId id="367" r:id="rId21"/>
    <p:sldId id="368" r:id="rId22"/>
    <p:sldId id="371" r:id="rId23"/>
    <p:sldId id="370" r:id="rId24"/>
    <p:sldId id="324" r:id="rId25"/>
    <p:sldId id="372" r:id="rId26"/>
    <p:sldId id="357" r:id="rId27"/>
    <p:sldId id="373" r:id="rId28"/>
    <p:sldId id="405" r:id="rId29"/>
    <p:sldId id="338" r:id="rId30"/>
    <p:sldId id="360" r:id="rId31"/>
    <p:sldId id="361" r:id="rId32"/>
    <p:sldId id="359" r:id="rId33"/>
    <p:sldId id="261" r:id="rId34"/>
    <p:sldId id="262" r:id="rId35"/>
    <p:sldId id="256" r:id="rId36"/>
    <p:sldId id="260" r:id="rId37"/>
    <p:sldId id="358" r:id="rId38"/>
    <p:sldId id="356" r:id="rId39"/>
    <p:sldId id="295" r:id="rId40"/>
    <p:sldId id="259" r:id="rId41"/>
    <p:sldId id="406" r:id="rId42"/>
    <p:sldId id="381" r:id="rId43"/>
    <p:sldId id="382" r:id="rId44"/>
    <p:sldId id="383" r:id="rId45"/>
    <p:sldId id="384" r:id="rId46"/>
    <p:sldId id="385" r:id="rId47"/>
    <p:sldId id="403" r:id="rId48"/>
    <p:sldId id="297" r:id="rId49"/>
    <p:sldId id="375" r:id="rId50"/>
    <p:sldId id="376" r:id="rId51"/>
    <p:sldId id="377" r:id="rId52"/>
    <p:sldId id="378" r:id="rId53"/>
    <p:sldId id="379" r:id="rId54"/>
    <p:sldId id="380" r:id="rId55"/>
    <p:sldId id="292" r:id="rId56"/>
    <p:sldId id="386" r:id="rId57"/>
    <p:sldId id="390" r:id="rId58"/>
    <p:sldId id="393" r:id="rId59"/>
    <p:sldId id="336" r:id="rId60"/>
    <p:sldId id="387" r:id="rId61"/>
    <p:sldId id="388" r:id="rId62"/>
    <p:sldId id="317" r:id="rId63"/>
    <p:sldId id="395" r:id="rId64"/>
    <p:sldId id="396" r:id="rId65"/>
    <p:sldId id="400" r:id="rId66"/>
    <p:sldId id="397" r:id="rId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CAF9134-01CF-44F1-B4A3-B5ABF59616B3}">
          <p14:sldIdLst>
            <p14:sldId id="402"/>
            <p14:sldId id="345"/>
            <p14:sldId id="307"/>
            <p14:sldId id="308"/>
            <p14:sldId id="341"/>
            <p14:sldId id="344"/>
            <p14:sldId id="346"/>
            <p14:sldId id="347"/>
            <p14:sldId id="350"/>
            <p14:sldId id="348"/>
            <p14:sldId id="267"/>
            <p14:sldId id="404"/>
            <p14:sldId id="351"/>
            <p14:sldId id="399"/>
            <p14:sldId id="289"/>
            <p14:sldId id="366"/>
            <p14:sldId id="367"/>
            <p14:sldId id="368"/>
            <p14:sldId id="371"/>
            <p14:sldId id="370"/>
            <p14:sldId id="324"/>
            <p14:sldId id="372"/>
            <p14:sldId id="357"/>
            <p14:sldId id="373"/>
            <p14:sldId id="405"/>
            <p14:sldId id="338"/>
            <p14:sldId id="360"/>
            <p14:sldId id="361"/>
            <p14:sldId id="359"/>
            <p14:sldId id="261"/>
            <p14:sldId id="262"/>
            <p14:sldId id="256"/>
            <p14:sldId id="260"/>
            <p14:sldId id="358"/>
            <p14:sldId id="356"/>
            <p14:sldId id="295"/>
            <p14:sldId id="259"/>
            <p14:sldId id="406"/>
            <p14:sldId id="381"/>
            <p14:sldId id="382"/>
            <p14:sldId id="383"/>
            <p14:sldId id="384"/>
            <p14:sldId id="385"/>
            <p14:sldId id="403"/>
            <p14:sldId id="297"/>
            <p14:sldId id="375"/>
            <p14:sldId id="376"/>
            <p14:sldId id="377"/>
            <p14:sldId id="378"/>
            <p14:sldId id="379"/>
            <p14:sldId id="380"/>
            <p14:sldId id="292"/>
            <p14:sldId id="386"/>
            <p14:sldId id="390"/>
            <p14:sldId id="393"/>
            <p14:sldId id="336"/>
            <p14:sldId id="387"/>
            <p14:sldId id="388"/>
            <p14:sldId id="317"/>
            <p14:sldId id="395"/>
            <p14:sldId id="396"/>
          </p14:sldIdLst>
        </p14:section>
        <p14:section name="Section sans titre" id="{8823844B-756F-4D11-85C5-A536A1387B8B}">
          <p14:sldIdLst>
            <p14:sldId id="400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77193" autoAdjust="0"/>
  </p:normalViewPr>
  <p:slideViewPr>
    <p:cSldViewPr snapToGrid="0" showGuides="1">
      <p:cViewPr varScale="1">
        <p:scale>
          <a:sx n="48" d="100"/>
          <a:sy n="48" d="100"/>
        </p:scale>
        <p:origin x="137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49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Feuil1!$G$5</c:f>
              <c:strCache>
                <c:ptCount val="1"/>
                <c:pt idx="0">
                  <c:v>Mortalité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Feuil1!$E$6:$E$12</c:f>
              <c:strCache>
                <c:ptCount val="7"/>
                <c:pt idx="0">
                  <c:v>Maher (1997)</c:v>
                </c:pt>
                <c:pt idx="1">
                  <c:v>Reuter (2005)</c:v>
                </c:pt>
                <c:pt idx="2">
                  <c:v>Sidibe (2007)</c:v>
                </c:pt>
                <c:pt idx="3">
                  <c:v>Mayosi (2008)</c:v>
                </c:pt>
                <c:pt idx="4">
                  <c:v>Syed (2013</c:v>
                </c:pt>
                <c:pt idx="5">
                  <c:v>Mutyaba (2014)</c:v>
                </c:pt>
                <c:pt idx="6">
                  <c:v>Pio (2016)</c:v>
                </c:pt>
              </c:strCache>
            </c:strRef>
          </c:cat>
          <c:val>
            <c:numRef>
              <c:f>Feuil1!$G$6:$G$12</c:f>
              <c:numCache>
                <c:formatCode>General</c:formatCode>
                <c:ptCount val="7"/>
                <c:pt idx="0">
                  <c:v>24</c:v>
                </c:pt>
                <c:pt idx="1">
                  <c:v>17</c:v>
                </c:pt>
                <c:pt idx="2">
                  <c:v>37</c:v>
                </c:pt>
                <c:pt idx="3">
                  <c:v>28</c:v>
                </c:pt>
                <c:pt idx="4">
                  <c:v>18</c:v>
                </c:pt>
                <c:pt idx="5">
                  <c:v>14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49-4540-82AF-75E5896AB9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26212624"/>
        <c:axId val="426211968"/>
      </c:barChart>
      <c:catAx>
        <c:axId val="42621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6211968"/>
        <c:crosses val="autoZero"/>
        <c:auto val="1"/>
        <c:lblAlgn val="ctr"/>
        <c:lblOffset val="100"/>
        <c:noMultiLvlLbl val="0"/>
      </c:catAx>
      <c:valAx>
        <c:axId val="42621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621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F8156D-9589-4EB0-9DEF-394FDE8F7071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8D4FFB04-A30E-4D74-9AC6-C6E06188B66E}">
      <dgm:prSet phldrT="[Texte]" custT="1"/>
      <dgm:spPr/>
      <dgm:t>
        <a:bodyPr/>
        <a:lstStyle/>
        <a:p>
          <a:pPr algn="ctr"/>
          <a:r>
            <a:rPr lang="fr-FR" sz="1600" b="1" dirty="0"/>
            <a:t>Best </a:t>
          </a:r>
          <a:r>
            <a:rPr lang="fr-FR" sz="1600" b="1" dirty="0" err="1"/>
            <a:t>acces</a:t>
          </a:r>
          <a:r>
            <a:rPr lang="fr-FR" sz="1600" b="1" dirty="0"/>
            <a:t> to ARV </a:t>
          </a:r>
          <a:r>
            <a:rPr lang="fr-FR" sz="1600" b="1" dirty="0" err="1"/>
            <a:t>drugs</a:t>
          </a:r>
          <a:r>
            <a:rPr lang="fr-FR" sz="1600" b="1" dirty="0"/>
            <a:t>, HIV – </a:t>
          </a:r>
          <a:r>
            <a:rPr lang="fr-FR" sz="1600" b="1" dirty="0" err="1"/>
            <a:t>related</a:t>
          </a:r>
          <a:r>
            <a:rPr lang="fr-FR" sz="1600" b="1" dirty="0"/>
            <a:t> </a:t>
          </a:r>
          <a:r>
            <a:rPr lang="fr-FR" sz="1600" b="1" dirty="0" err="1"/>
            <a:t>mortality</a:t>
          </a:r>
          <a:r>
            <a:rPr lang="fr-FR" sz="1600" b="1" dirty="0"/>
            <a:t> </a:t>
          </a:r>
          <a:r>
            <a:rPr lang="fr-FR" sz="1600" b="1" dirty="0" err="1"/>
            <a:t>decrease</a:t>
          </a:r>
          <a:endParaRPr lang="fr-FR" sz="1600" dirty="0"/>
        </a:p>
      </dgm:t>
    </dgm:pt>
    <dgm:pt modelId="{1D6D6538-54B3-4455-915C-2CA93A2E988A}" type="parTrans" cxnId="{B0DF3327-BA68-4F9A-AC46-1450E22D26EF}">
      <dgm:prSet/>
      <dgm:spPr/>
      <dgm:t>
        <a:bodyPr/>
        <a:lstStyle/>
        <a:p>
          <a:endParaRPr lang="fr-FR"/>
        </a:p>
      </dgm:t>
    </dgm:pt>
    <dgm:pt modelId="{8A9C7933-5139-4DD4-9762-9DD483AF8F90}" type="sibTrans" cxnId="{B0DF3327-BA68-4F9A-AC46-1450E22D26EF}">
      <dgm:prSet/>
      <dgm:spPr/>
      <dgm:t>
        <a:bodyPr/>
        <a:lstStyle/>
        <a:p>
          <a:endParaRPr lang="fr-FR"/>
        </a:p>
      </dgm:t>
    </dgm:pt>
    <dgm:pt modelId="{DB608E64-CA4A-4E73-83DF-1837BACFBB1E}">
      <dgm:prSet phldrT="[Texte]" phldr="1"/>
      <dgm:spPr/>
      <dgm:t>
        <a:bodyPr/>
        <a:lstStyle/>
        <a:p>
          <a:endParaRPr lang="fr-FR" dirty="0"/>
        </a:p>
      </dgm:t>
    </dgm:pt>
    <dgm:pt modelId="{8B11321B-AC1E-4DC7-B43B-4CF8F306A074}" type="parTrans" cxnId="{08F600DE-2724-4458-B449-EA5CB6348935}">
      <dgm:prSet/>
      <dgm:spPr/>
      <dgm:t>
        <a:bodyPr/>
        <a:lstStyle/>
        <a:p>
          <a:endParaRPr lang="fr-FR"/>
        </a:p>
      </dgm:t>
    </dgm:pt>
    <dgm:pt modelId="{8056DFF4-B0F4-417D-B0DA-573476B50BC2}" type="sibTrans" cxnId="{08F600DE-2724-4458-B449-EA5CB6348935}">
      <dgm:prSet/>
      <dgm:spPr/>
      <dgm:t>
        <a:bodyPr/>
        <a:lstStyle/>
        <a:p>
          <a:endParaRPr lang="fr-FR"/>
        </a:p>
      </dgm:t>
    </dgm:pt>
    <dgm:pt modelId="{E9C3B524-E236-41C1-8837-C0B43E9A8CF0}">
      <dgm:prSet phldrT="[Texte]" phldr="1"/>
      <dgm:spPr/>
      <dgm:t>
        <a:bodyPr/>
        <a:lstStyle/>
        <a:p>
          <a:endParaRPr lang="fr-FR" dirty="0"/>
        </a:p>
      </dgm:t>
    </dgm:pt>
    <dgm:pt modelId="{553E3EA5-A250-4568-B69D-F562392EE2CA}" type="parTrans" cxnId="{34E05414-3936-4412-960F-CD1499C36E09}">
      <dgm:prSet/>
      <dgm:spPr/>
      <dgm:t>
        <a:bodyPr/>
        <a:lstStyle/>
        <a:p>
          <a:endParaRPr lang="fr-FR"/>
        </a:p>
      </dgm:t>
    </dgm:pt>
    <dgm:pt modelId="{6001D258-E287-494C-8AA9-A2630AC781F8}" type="sibTrans" cxnId="{34E05414-3936-4412-960F-CD1499C36E09}">
      <dgm:prSet/>
      <dgm:spPr/>
      <dgm:t>
        <a:bodyPr/>
        <a:lstStyle/>
        <a:p>
          <a:endParaRPr lang="fr-FR"/>
        </a:p>
      </dgm:t>
    </dgm:pt>
    <dgm:pt modelId="{48DC1660-B91D-4231-B57A-C0396287F065}">
      <dgm:prSet phldrT="[Texte]" custT="1"/>
      <dgm:spPr/>
      <dgm:t>
        <a:bodyPr/>
        <a:lstStyle/>
        <a:p>
          <a:r>
            <a:rPr lang="fr-FR" sz="1600" b="1" dirty="0"/>
            <a:t>Life </a:t>
          </a:r>
          <a:r>
            <a:rPr lang="fr-FR" sz="1600" b="1" dirty="0" err="1"/>
            <a:t>esperance</a:t>
          </a:r>
          <a:r>
            <a:rPr lang="fr-FR" sz="1600" b="1" dirty="0"/>
            <a:t> </a:t>
          </a:r>
          <a:r>
            <a:rPr lang="fr-FR" sz="1600" b="1" dirty="0" err="1"/>
            <a:t>increase</a:t>
          </a:r>
          <a:r>
            <a:rPr lang="fr-FR" sz="1600" b="1" dirty="0"/>
            <a:t> (20% ≥ 50 ans) </a:t>
          </a:r>
        </a:p>
      </dgm:t>
    </dgm:pt>
    <dgm:pt modelId="{0A6DAD1E-9D75-4732-B08A-CF90CCD8C88D}" type="parTrans" cxnId="{8689C619-EBB4-41B9-B825-666E0CB760AB}">
      <dgm:prSet/>
      <dgm:spPr/>
      <dgm:t>
        <a:bodyPr/>
        <a:lstStyle/>
        <a:p>
          <a:endParaRPr lang="fr-FR"/>
        </a:p>
      </dgm:t>
    </dgm:pt>
    <dgm:pt modelId="{8D090A3C-D34F-4C43-A223-01F4B87DBEC9}" type="sibTrans" cxnId="{8689C619-EBB4-41B9-B825-666E0CB760AB}">
      <dgm:prSet/>
      <dgm:spPr/>
      <dgm:t>
        <a:bodyPr/>
        <a:lstStyle/>
        <a:p>
          <a:endParaRPr lang="fr-FR"/>
        </a:p>
      </dgm:t>
    </dgm:pt>
    <dgm:pt modelId="{393C31ED-46DB-4F90-B880-5208075075D4}">
      <dgm:prSet phldrT="[Texte]" phldr="1"/>
      <dgm:spPr/>
      <dgm:t>
        <a:bodyPr/>
        <a:lstStyle/>
        <a:p>
          <a:endParaRPr lang="fr-FR" dirty="0"/>
        </a:p>
      </dgm:t>
    </dgm:pt>
    <dgm:pt modelId="{BFD41B4B-406E-461D-8098-3F59B20D3ADC}" type="parTrans" cxnId="{690496C7-9768-428E-9968-898F9A256EC6}">
      <dgm:prSet/>
      <dgm:spPr/>
      <dgm:t>
        <a:bodyPr/>
        <a:lstStyle/>
        <a:p>
          <a:endParaRPr lang="fr-FR"/>
        </a:p>
      </dgm:t>
    </dgm:pt>
    <dgm:pt modelId="{AA2CB87D-E635-4B10-9F66-D79C9047D816}" type="sibTrans" cxnId="{690496C7-9768-428E-9968-898F9A256EC6}">
      <dgm:prSet/>
      <dgm:spPr/>
      <dgm:t>
        <a:bodyPr/>
        <a:lstStyle/>
        <a:p>
          <a:endParaRPr lang="fr-FR"/>
        </a:p>
      </dgm:t>
    </dgm:pt>
    <dgm:pt modelId="{643727DA-FDFB-4E59-B926-F58B9CF5E68F}">
      <dgm:prSet phldrT="[Texte]" phldr="1"/>
      <dgm:spPr/>
      <dgm:t>
        <a:bodyPr/>
        <a:lstStyle/>
        <a:p>
          <a:endParaRPr lang="fr-FR" dirty="0"/>
        </a:p>
      </dgm:t>
    </dgm:pt>
    <dgm:pt modelId="{F21341FA-3204-41E1-9412-98A21AB907B3}" type="parTrans" cxnId="{960C3F04-143A-4437-8D37-3E496FB46B6D}">
      <dgm:prSet/>
      <dgm:spPr/>
      <dgm:t>
        <a:bodyPr/>
        <a:lstStyle/>
        <a:p>
          <a:endParaRPr lang="fr-FR"/>
        </a:p>
      </dgm:t>
    </dgm:pt>
    <dgm:pt modelId="{CAE25E0A-17A6-4BC8-80E4-7A0CFB12AD35}" type="sibTrans" cxnId="{960C3F04-143A-4437-8D37-3E496FB46B6D}">
      <dgm:prSet/>
      <dgm:spPr/>
      <dgm:t>
        <a:bodyPr/>
        <a:lstStyle/>
        <a:p>
          <a:endParaRPr lang="fr-FR"/>
        </a:p>
      </dgm:t>
    </dgm:pt>
    <dgm:pt modelId="{5F6FCB1C-027C-4504-BD0D-8A191765CDC7}">
      <dgm:prSet phldrT="[Texte]" custT="1"/>
      <dgm:spPr/>
      <dgm:t>
        <a:bodyPr/>
        <a:lstStyle/>
        <a:p>
          <a:r>
            <a:rPr lang="fr-FR" sz="1600" b="1" dirty="0" err="1"/>
            <a:t>Aged</a:t>
          </a:r>
          <a:r>
            <a:rPr lang="fr-FR" sz="1600" b="1" dirty="0"/>
            <a:t> – </a:t>
          </a:r>
          <a:r>
            <a:rPr lang="fr-FR" sz="1600" b="1" dirty="0" err="1"/>
            <a:t>related</a:t>
          </a:r>
          <a:r>
            <a:rPr lang="fr-FR" sz="1600" b="1" dirty="0"/>
            <a:t> </a:t>
          </a:r>
          <a:r>
            <a:rPr lang="fr-FR" sz="1600" b="1" dirty="0" err="1"/>
            <a:t>diseases</a:t>
          </a:r>
          <a:r>
            <a:rPr lang="fr-FR" sz="1600" b="1" dirty="0"/>
            <a:t> </a:t>
          </a:r>
          <a:r>
            <a:rPr lang="fr-FR" sz="1600" b="1" dirty="0" err="1"/>
            <a:t>increase</a:t>
          </a:r>
          <a:r>
            <a:rPr lang="fr-FR" sz="1600" b="1" dirty="0"/>
            <a:t>.</a:t>
          </a:r>
        </a:p>
      </dgm:t>
    </dgm:pt>
    <dgm:pt modelId="{BB5E236B-171C-43D6-8A33-5B15D3BFD472}" type="parTrans" cxnId="{31D1446A-D3DD-466A-B383-C43604424BF9}">
      <dgm:prSet/>
      <dgm:spPr/>
      <dgm:t>
        <a:bodyPr/>
        <a:lstStyle/>
        <a:p>
          <a:endParaRPr lang="fr-FR"/>
        </a:p>
      </dgm:t>
    </dgm:pt>
    <dgm:pt modelId="{E5661EB8-C4AD-4BD6-9C74-79137B520655}" type="sibTrans" cxnId="{31D1446A-D3DD-466A-B383-C43604424BF9}">
      <dgm:prSet/>
      <dgm:spPr/>
      <dgm:t>
        <a:bodyPr/>
        <a:lstStyle/>
        <a:p>
          <a:endParaRPr lang="fr-FR"/>
        </a:p>
      </dgm:t>
    </dgm:pt>
    <dgm:pt modelId="{2F358B4E-1414-47EB-94D8-359625AF3639}">
      <dgm:prSet phldrT="[Texte]" phldr="1"/>
      <dgm:spPr/>
      <dgm:t>
        <a:bodyPr/>
        <a:lstStyle/>
        <a:p>
          <a:endParaRPr lang="fr-FR" dirty="0"/>
        </a:p>
      </dgm:t>
    </dgm:pt>
    <dgm:pt modelId="{909E039F-600E-41DF-A748-8013A6BB8DFE}" type="parTrans" cxnId="{DC4B2D6B-E3DC-4986-AC4A-032F5586B044}">
      <dgm:prSet/>
      <dgm:spPr/>
      <dgm:t>
        <a:bodyPr/>
        <a:lstStyle/>
        <a:p>
          <a:endParaRPr lang="fr-FR"/>
        </a:p>
      </dgm:t>
    </dgm:pt>
    <dgm:pt modelId="{8F8B211D-631A-41B7-9AA2-5D17406C5A93}" type="sibTrans" cxnId="{DC4B2D6B-E3DC-4986-AC4A-032F5586B044}">
      <dgm:prSet/>
      <dgm:spPr/>
      <dgm:t>
        <a:bodyPr/>
        <a:lstStyle/>
        <a:p>
          <a:endParaRPr lang="fr-FR"/>
        </a:p>
      </dgm:t>
    </dgm:pt>
    <dgm:pt modelId="{0B029A4D-6674-43FE-95D0-B81420A00A90}">
      <dgm:prSet phldrT="[Texte]" phldr="1"/>
      <dgm:spPr/>
      <dgm:t>
        <a:bodyPr/>
        <a:lstStyle/>
        <a:p>
          <a:endParaRPr lang="fr-FR"/>
        </a:p>
      </dgm:t>
    </dgm:pt>
    <dgm:pt modelId="{1306BB93-BEF0-441B-97F5-93205281BDB9}" type="parTrans" cxnId="{58CFA261-D846-41AE-AE95-059EC7289FEE}">
      <dgm:prSet/>
      <dgm:spPr/>
      <dgm:t>
        <a:bodyPr/>
        <a:lstStyle/>
        <a:p>
          <a:endParaRPr lang="fr-FR"/>
        </a:p>
      </dgm:t>
    </dgm:pt>
    <dgm:pt modelId="{A47E46C4-480E-445D-9B9A-0B7DE473DA81}" type="sibTrans" cxnId="{58CFA261-D846-41AE-AE95-059EC7289FEE}">
      <dgm:prSet/>
      <dgm:spPr/>
      <dgm:t>
        <a:bodyPr/>
        <a:lstStyle/>
        <a:p>
          <a:endParaRPr lang="fr-FR"/>
        </a:p>
      </dgm:t>
    </dgm:pt>
    <dgm:pt modelId="{D9B4CDC5-1EFB-4BA1-8301-B67D817120DA}" type="pres">
      <dgm:prSet presAssocID="{E7F8156D-9589-4EB0-9DEF-394FDE8F7071}" presName="theList" presStyleCnt="0">
        <dgm:presLayoutVars>
          <dgm:dir/>
          <dgm:animLvl val="lvl"/>
          <dgm:resizeHandles val="exact"/>
        </dgm:presLayoutVars>
      </dgm:prSet>
      <dgm:spPr/>
    </dgm:pt>
    <dgm:pt modelId="{E31E180C-8BE9-410A-A869-9399E77FD403}" type="pres">
      <dgm:prSet presAssocID="{8D4FFB04-A30E-4D74-9AC6-C6E06188B66E}" presName="compNode" presStyleCnt="0"/>
      <dgm:spPr/>
    </dgm:pt>
    <dgm:pt modelId="{E20E1AC7-EF4E-4989-A309-55EECC4859F9}" type="pres">
      <dgm:prSet presAssocID="{8D4FFB04-A30E-4D74-9AC6-C6E06188B66E}" presName="noGeometry" presStyleCnt="0"/>
      <dgm:spPr/>
    </dgm:pt>
    <dgm:pt modelId="{DBDBFDA0-493C-438F-8FC2-48549D3A5406}" type="pres">
      <dgm:prSet presAssocID="{8D4FFB04-A30E-4D74-9AC6-C6E06188B66E}" presName="childTextVisible" presStyleLbl="bgAccFollowNode1" presStyleIdx="0" presStyleCnt="3" custScaleX="163832" custScaleY="130755" custLinFactNeighborX="-9264">
        <dgm:presLayoutVars>
          <dgm:bulletEnabled val="1"/>
        </dgm:presLayoutVars>
      </dgm:prSet>
      <dgm:spPr/>
    </dgm:pt>
    <dgm:pt modelId="{D32B973D-68AD-4310-8D9D-C1BEDBE17272}" type="pres">
      <dgm:prSet presAssocID="{8D4FFB04-A30E-4D74-9AC6-C6E06188B66E}" presName="childTextHidden" presStyleLbl="bgAccFollowNode1" presStyleIdx="0" presStyleCnt="3"/>
      <dgm:spPr/>
    </dgm:pt>
    <dgm:pt modelId="{A2B61BF2-0A27-45A4-9EF6-9EBFE8D61A63}" type="pres">
      <dgm:prSet presAssocID="{8D4FFB04-A30E-4D74-9AC6-C6E06188B66E}" presName="parentText" presStyleLbl="node1" presStyleIdx="0" presStyleCnt="3" custScaleX="416269" custScaleY="165427">
        <dgm:presLayoutVars>
          <dgm:chMax val="1"/>
          <dgm:bulletEnabled val="1"/>
        </dgm:presLayoutVars>
      </dgm:prSet>
      <dgm:spPr/>
    </dgm:pt>
    <dgm:pt modelId="{F0B11707-579C-4487-A009-947070712695}" type="pres">
      <dgm:prSet presAssocID="{8D4FFB04-A30E-4D74-9AC6-C6E06188B66E}" presName="aSpace" presStyleCnt="0"/>
      <dgm:spPr/>
    </dgm:pt>
    <dgm:pt modelId="{89159F5C-ECB7-4C25-935C-8E5046206D00}" type="pres">
      <dgm:prSet presAssocID="{48DC1660-B91D-4231-B57A-C0396287F065}" presName="compNode" presStyleCnt="0"/>
      <dgm:spPr/>
    </dgm:pt>
    <dgm:pt modelId="{167DD4D4-38F5-43C4-8AAB-DAC3A0C8DD81}" type="pres">
      <dgm:prSet presAssocID="{48DC1660-B91D-4231-B57A-C0396287F065}" presName="noGeometry" presStyleCnt="0"/>
      <dgm:spPr/>
    </dgm:pt>
    <dgm:pt modelId="{FE745C44-94B3-4889-BFAC-989A4EAACCF6}" type="pres">
      <dgm:prSet presAssocID="{48DC1660-B91D-4231-B57A-C0396287F065}" presName="childTextVisible" presStyleLbl="bgAccFollowNode1" presStyleIdx="1" presStyleCnt="3" custScaleX="180558" custScaleY="137963" custLinFactNeighborX="14290" custLinFactNeighborY="4990">
        <dgm:presLayoutVars>
          <dgm:bulletEnabled val="1"/>
        </dgm:presLayoutVars>
      </dgm:prSet>
      <dgm:spPr/>
    </dgm:pt>
    <dgm:pt modelId="{BF88C766-2084-4621-AE7D-D2A6FAB229F8}" type="pres">
      <dgm:prSet presAssocID="{48DC1660-B91D-4231-B57A-C0396287F065}" presName="childTextHidden" presStyleLbl="bgAccFollowNode1" presStyleIdx="1" presStyleCnt="3"/>
      <dgm:spPr/>
    </dgm:pt>
    <dgm:pt modelId="{87A18EB9-C795-4540-B666-6B21DFCAE3DA}" type="pres">
      <dgm:prSet presAssocID="{48DC1660-B91D-4231-B57A-C0396287F065}" presName="parentText" presStyleLbl="node1" presStyleIdx="1" presStyleCnt="3" custScaleX="393879" custScaleY="178419" custLinFactNeighborX="22532" custLinFactNeighborY="2509">
        <dgm:presLayoutVars>
          <dgm:chMax val="1"/>
          <dgm:bulletEnabled val="1"/>
        </dgm:presLayoutVars>
      </dgm:prSet>
      <dgm:spPr/>
    </dgm:pt>
    <dgm:pt modelId="{5CCB1E9C-22BC-4D48-967A-18381C8CDBBF}" type="pres">
      <dgm:prSet presAssocID="{48DC1660-B91D-4231-B57A-C0396287F065}" presName="aSpace" presStyleCnt="0"/>
      <dgm:spPr/>
    </dgm:pt>
    <dgm:pt modelId="{A6E69A13-3990-4D09-88AC-B7FEF6B6C25F}" type="pres">
      <dgm:prSet presAssocID="{5F6FCB1C-027C-4504-BD0D-8A191765CDC7}" presName="compNode" presStyleCnt="0"/>
      <dgm:spPr/>
    </dgm:pt>
    <dgm:pt modelId="{4541A538-7DF2-462E-A107-60B6ACD45CC0}" type="pres">
      <dgm:prSet presAssocID="{5F6FCB1C-027C-4504-BD0D-8A191765CDC7}" presName="noGeometry" presStyleCnt="0"/>
      <dgm:spPr/>
    </dgm:pt>
    <dgm:pt modelId="{D34CC010-29E3-4C44-999D-412EE8D615D0}" type="pres">
      <dgm:prSet presAssocID="{5F6FCB1C-027C-4504-BD0D-8A191765CDC7}" presName="childTextVisible" presStyleLbl="bgAccFollowNode1" presStyleIdx="2" presStyleCnt="3" custScaleX="264951" custScaleY="137963" custLinFactNeighborX="-19942" custLinFactNeighborY="-3508">
        <dgm:presLayoutVars>
          <dgm:bulletEnabled val="1"/>
        </dgm:presLayoutVars>
      </dgm:prSet>
      <dgm:spPr/>
    </dgm:pt>
    <dgm:pt modelId="{9C42F8D0-995B-4800-B0AF-E56E46AC2C29}" type="pres">
      <dgm:prSet presAssocID="{5F6FCB1C-027C-4504-BD0D-8A191765CDC7}" presName="childTextHidden" presStyleLbl="bgAccFollowNode1" presStyleIdx="2" presStyleCnt="3"/>
      <dgm:spPr/>
    </dgm:pt>
    <dgm:pt modelId="{B12E20B0-1DA1-4E4C-BE24-113D29E80AC2}" type="pres">
      <dgm:prSet presAssocID="{5F6FCB1C-027C-4504-BD0D-8A191765CDC7}" presName="parentText" presStyleLbl="node1" presStyleIdx="2" presStyleCnt="3" custScaleX="449628" custScaleY="170025" custLinFactNeighborX="21278" custLinFactNeighborY="8790">
        <dgm:presLayoutVars>
          <dgm:chMax val="1"/>
          <dgm:bulletEnabled val="1"/>
        </dgm:presLayoutVars>
      </dgm:prSet>
      <dgm:spPr/>
    </dgm:pt>
  </dgm:ptLst>
  <dgm:cxnLst>
    <dgm:cxn modelId="{960C3F04-143A-4437-8D37-3E496FB46B6D}" srcId="{48DC1660-B91D-4231-B57A-C0396287F065}" destId="{643727DA-FDFB-4E59-B926-F58B9CF5E68F}" srcOrd="1" destOrd="0" parTransId="{F21341FA-3204-41E1-9412-98A21AB907B3}" sibTransId="{CAE25E0A-17A6-4BC8-80E4-7A0CFB12AD35}"/>
    <dgm:cxn modelId="{34E05414-3936-4412-960F-CD1499C36E09}" srcId="{8D4FFB04-A30E-4D74-9AC6-C6E06188B66E}" destId="{E9C3B524-E236-41C1-8837-C0B43E9A8CF0}" srcOrd="1" destOrd="0" parTransId="{553E3EA5-A250-4568-B69D-F562392EE2CA}" sibTransId="{6001D258-E287-494C-8AA9-A2630AC781F8}"/>
    <dgm:cxn modelId="{5BCD4319-7D1D-4D32-BD00-EFABFFDA498B}" type="presOf" srcId="{2F358B4E-1414-47EB-94D8-359625AF3639}" destId="{D34CC010-29E3-4C44-999D-412EE8D615D0}" srcOrd="0" destOrd="0" presId="urn:microsoft.com/office/officeart/2005/8/layout/hProcess6"/>
    <dgm:cxn modelId="{8689C619-EBB4-41B9-B825-666E0CB760AB}" srcId="{E7F8156D-9589-4EB0-9DEF-394FDE8F7071}" destId="{48DC1660-B91D-4231-B57A-C0396287F065}" srcOrd="1" destOrd="0" parTransId="{0A6DAD1E-9D75-4732-B08A-CF90CCD8C88D}" sibTransId="{8D090A3C-D34F-4C43-A223-01F4B87DBEC9}"/>
    <dgm:cxn modelId="{15DD231F-9961-495B-A508-D9958984D76F}" type="presOf" srcId="{E9C3B524-E236-41C1-8837-C0B43E9A8CF0}" destId="{D32B973D-68AD-4310-8D9D-C1BEDBE17272}" srcOrd="1" destOrd="1" presId="urn:microsoft.com/office/officeart/2005/8/layout/hProcess6"/>
    <dgm:cxn modelId="{B0DF3327-BA68-4F9A-AC46-1450E22D26EF}" srcId="{E7F8156D-9589-4EB0-9DEF-394FDE8F7071}" destId="{8D4FFB04-A30E-4D74-9AC6-C6E06188B66E}" srcOrd="0" destOrd="0" parTransId="{1D6D6538-54B3-4455-915C-2CA93A2E988A}" sibTransId="{8A9C7933-5139-4DD4-9762-9DD483AF8F90}"/>
    <dgm:cxn modelId="{4B328E41-A000-435C-AA9E-EFF97C86DCF0}" type="presOf" srcId="{DB608E64-CA4A-4E73-83DF-1837BACFBB1E}" destId="{DBDBFDA0-493C-438F-8FC2-48549D3A5406}" srcOrd="0" destOrd="0" presId="urn:microsoft.com/office/officeart/2005/8/layout/hProcess6"/>
    <dgm:cxn modelId="{58CFA261-D846-41AE-AE95-059EC7289FEE}" srcId="{5F6FCB1C-027C-4504-BD0D-8A191765CDC7}" destId="{0B029A4D-6674-43FE-95D0-B81420A00A90}" srcOrd="1" destOrd="0" parTransId="{1306BB93-BEF0-441B-97F5-93205281BDB9}" sibTransId="{A47E46C4-480E-445D-9B9A-0B7DE473DA81}"/>
    <dgm:cxn modelId="{31D1446A-D3DD-466A-B383-C43604424BF9}" srcId="{E7F8156D-9589-4EB0-9DEF-394FDE8F7071}" destId="{5F6FCB1C-027C-4504-BD0D-8A191765CDC7}" srcOrd="2" destOrd="0" parTransId="{BB5E236B-171C-43D6-8A33-5B15D3BFD472}" sibTransId="{E5661EB8-C4AD-4BD6-9C74-79137B520655}"/>
    <dgm:cxn modelId="{DC4B2D6B-E3DC-4986-AC4A-032F5586B044}" srcId="{5F6FCB1C-027C-4504-BD0D-8A191765CDC7}" destId="{2F358B4E-1414-47EB-94D8-359625AF3639}" srcOrd="0" destOrd="0" parTransId="{909E039F-600E-41DF-A748-8013A6BB8DFE}" sibTransId="{8F8B211D-631A-41B7-9AA2-5D17406C5A93}"/>
    <dgm:cxn modelId="{CA014372-89E5-487E-9B73-011B4B4C7651}" type="presOf" srcId="{0B029A4D-6674-43FE-95D0-B81420A00A90}" destId="{9C42F8D0-995B-4800-B0AF-E56E46AC2C29}" srcOrd="1" destOrd="1" presId="urn:microsoft.com/office/officeart/2005/8/layout/hProcess6"/>
    <dgm:cxn modelId="{6D728D75-9153-4D59-95FC-996EF0318A0B}" type="presOf" srcId="{393C31ED-46DB-4F90-B880-5208075075D4}" destId="{BF88C766-2084-4621-AE7D-D2A6FAB229F8}" srcOrd="1" destOrd="0" presId="urn:microsoft.com/office/officeart/2005/8/layout/hProcess6"/>
    <dgm:cxn modelId="{5D47EE79-501E-483A-B18F-955880AE12C7}" type="presOf" srcId="{643727DA-FDFB-4E59-B926-F58B9CF5E68F}" destId="{BF88C766-2084-4621-AE7D-D2A6FAB229F8}" srcOrd="1" destOrd="1" presId="urn:microsoft.com/office/officeart/2005/8/layout/hProcess6"/>
    <dgm:cxn modelId="{ECE84E7B-0A22-4E33-A819-7B0F5F0D85D2}" type="presOf" srcId="{2F358B4E-1414-47EB-94D8-359625AF3639}" destId="{9C42F8D0-995B-4800-B0AF-E56E46AC2C29}" srcOrd="1" destOrd="0" presId="urn:microsoft.com/office/officeart/2005/8/layout/hProcess6"/>
    <dgm:cxn modelId="{BE8F5281-E85F-4476-A3EC-93D8456DE462}" type="presOf" srcId="{E7F8156D-9589-4EB0-9DEF-394FDE8F7071}" destId="{D9B4CDC5-1EFB-4BA1-8301-B67D817120DA}" srcOrd="0" destOrd="0" presId="urn:microsoft.com/office/officeart/2005/8/layout/hProcess6"/>
    <dgm:cxn modelId="{0A2D848D-1A3C-4ABE-BB65-4BBE5484EBC9}" type="presOf" srcId="{5F6FCB1C-027C-4504-BD0D-8A191765CDC7}" destId="{B12E20B0-1DA1-4E4C-BE24-113D29E80AC2}" srcOrd="0" destOrd="0" presId="urn:microsoft.com/office/officeart/2005/8/layout/hProcess6"/>
    <dgm:cxn modelId="{44ED7096-69BB-41DB-ACE9-E177255FE1B0}" type="presOf" srcId="{8D4FFB04-A30E-4D74-9AC6-C6E06188B66E}" destId="{A2B61BF2-0A27-45A4-9EF6-9EBFE8D61A63}" srcOrd="0" destOrd="0" presId="urn:microsoft.com/office/officeart/2005/8/layout/hProcess6"/>
    <dgm:cxn modelId="{A510FBA1-7366-4409-A09D-4DD4C003A840}" type="presOf" srcId="{393C31ED-46DB-4F90-B880-5208075075D4}" destId="{FE745C44-94B3-4889-BFAC-989A4EAACCF6}" srcOrd="0" destOrd="0" presId="urn:microsoft.com/office/officeart/2005/8/layout/hProcess6"/>
    <dgm:cxn modelId="{850DBCA8-32CE-469C-A660-BE82BEB971B7}" type="presOf" srcId="{0B029A4D-6674-43FE-95D0-B81420A00A90}" destId="{D34CC010-29E3-4C44-999D-412EE8D615D0}" srcOrd="0" destOrd="1" presId="urn:microsoft.com/office/officeart/2005/8/layout/hProcess6"/>
    <dgm:cxn modelId="{690496C7-9768-428E-9968-898F9A256EC6}" srcId="{48DC1660-B91D-4231-B57A-C0396287F065}" destId="{393C31ED-46DB-4F90-B880-5208075075D4}" srcOrd="0" destOrd="0" parTransId="{BFD41B4B-406E-461D-8098-3F59B20D3ADC}" sibTransId="{AA2CB87D-E635-4B10-9F66-D79C9047D816}"/>
    <dgm:cxn modelId="{78D784CB-DDBA-48D3-B422-CA6ECC95591A}" type="presOf" srcId="{48DC1660-B91D-4231-B57A-C0396287F065}" destId="{87A18EB9-C795-4540-B666-6B21DFCAE3DA}" srcOrd="0" destOrd="0" presId="urn:microsoft.com/office/officeart/2005/8/layout/hProcess6"/>
    <dgm:cxn modelId="{A644A0DA-2469-407E-B273-3EDE562A6F7E}" type="presOf" srcId="{E9C3B524-E236-41C1-8837-C0B43E9A8CF0}" destId="{DBDBFDA0-493C-438F-8FC2-48549D3A5406}" srcOrd="0" destOrd="1" presId="urn:microsoft.com/office/officeart/2005/8/layout/hProcess6"/>
    <dgm:cxn modelId="{08F600DE-2724-4458-B449-EA5CB6348935}" srcId="{8D4FFB04-A30E-4D74-9AC6-C6E06188B66E}" destId="{DB608E64-CA4A-4E73-83DF-1837BACFBB1E}" srcOrd="0" destOrd="0" parTransId="{8B11321B-AC1E-4DC7-B43B-4CF8F306A074}" sibTransId="{8056DFF4-B0F4-417D-B0DA-573476B50BC2}"/>
    <dgm:cxn modelId="{44C2B4E0-B491-4125-A44D-8B041007E385}" type="presOf" srcId="{DB608E64-CA4A-4E73-83DF-1837BACFBB1E}" destId="{D32B973D-68AD-4310-8D9D-C1BEDBE17272}" srcOrd="1" destOrd="0" presId="urn:microsoft.com/office/officeart/2005/8/layout/hProcess6"/>
    <dgm:cxn modelId="{6B6363F2-7932-4CB1-81EC-D5564FACA976}" type="presOf" srcId="{643727DA-FDFB-4E59-B926-F58B9CF5E68F}" destId="{FE745C44-94B3-4889-BFAC-989A4EAACCF6}" srcOrd="0" destOrd="1" presId="urn:microsoft.com/office/officeart/2005/8/layout/hProcess6"/>
    <dgm:cxn modelId="{A93D59CB-3760-431E-A62B-2C9578583B37}" type="presParOf" srcId="{D9B4CDC5-1EFB-4BA1-8301-B67D817120DA}" destId="{E31E180C-8BE9-410A-A869-9399E77FD403}" srcOrd="0" destOrd="0" presId="urn:microsoft.com/office/officeart/2005/8/layout/hProcess6"/>
    <dgm:cxn modelId="{1CC544AB-3281-472F-AAC9-103499DE71F7}" type="presParOf" srcId="{E31E180C-8BE9-410A-A869-9399E77FD403}" destId="{E20E1AC7-EF4E-4989-A309-55EECC4859F9}" srcOrd="0" destOrd="0" presId="urn:microsoft.com/office/officeart/2005/8/layout/hProcess6"/>
    <dgm:cxn modelId="{924D55FC-5F65-4C23-99E9-FA3D6125109E}" type="presParOf" srcId="{E31E180C-8BE9-410A-A869-9399E77FD403}" destId="{DBDBFDA0-493C-438F-8FC2-48549D3A5406}" srcOrd="1" destOrd="0" presId="urn:microsoft.com/office/officeart/2005/8/layout/hProcess6"/>
    <dgm:cxn modelId="{4A66198E-BADA-40D3-B0AD-F4DC2B470511}" type="presParOf" srcId="{E31E180C-8BE9-410A-A869-9399E77FD403}" destId="{D32B973D-68AD-4310-8D9D-C1BEDBE17272}" srcOrd="2" destOrd="0" presId="urn:microsoft.com/office/officeart/2005/8/layout/hProcess6"/>
    <dgm:cxn modelId="{D025A49E-6A79-4EDF-8130-6FF3FD97489F}" type="presParOf" srcId="{E31E180C-8BE9-410A-A869-9399E77FD403}" destId="{A2B61BF2-0A27-45A4-9EF6-9EBFE8D61A63}" srcOrd="3" destOrd="0" presId="urn:microsoft.com/office/officeart/2005/8/layout/hProcess6"/>
    <dgm:cxn modelId="{2AA6D077-FDFA-4A13-BFB6-AD4DADB5DA62}" type="presParOf" srcId="{D9B4CDC5-1EFB-4BA1-8301-B67D817120DA}" destId="{F0B11707-579C-4487-A009-947070712695}" srcOrd="1" destOrd="0" presId="urn:microsoft.com/office/officeart/2005/8/layout/hProcess6"/>
    <dgm:cxn modelId="{79F33B0B-4DF0-4284-AE07-1F80E7184404}" type="presParOf" srcId="{D9B4CDC5-1EFB-4BA1-8301-B67D817120DA}" destId="{89159F5C-ECB7-4C25-935C-8E5046206D00}" srcOrd="2" destOrd="0" presId="urn:microsoft.com/office/officeart/2005/8/layout/hProcess6"/>
    <dgm:cxn modelId="{32101F5A-AB97-494C-9351-DEFBB14434E1}" type="presParOf" srcId="{89159F5C-ECB7-4C25-935C-8E5046206D00}" destId="{167DD4D4-38F5-43C4-8AAB-DAC3A0C8DD81}" srcOrd="0" destOrd="0" presId="urn:microsoft.com/office/officeart/2005/8/layout/hProcess6"/>
    <dgm:cxn modelId="{5452D06E-7A90-467B-813B-59151100D77A}" type="presParOf" srcId="{89159F5C-ECB7-4C25-935C-8E5046206D00}" destId="{FE745C44-94B3-4889-BFAC-989A4EAACCF6}" srcOrd="1" destOrd="0" presId="urn:microsoft.com/office/officeart/2005/8/layout/hProcess6"/>
    <dgm:cxn modelId="{438DF39A-5607-448B-8A96-EA097EA4CD10}" type="presParOf" srcId="{89159F5C-ECB7-4C25-935C-8E5046206D00}" destId="{BF88C766-2084-4621-AE7D-D2A6FAB229F8}" srcOrd="2" destOrd="0" presId="urn:microsoft.com/office/officeart/2005/8/layout/hProcess6"/>
    <dgm:cxn modelId="{D5FD3E5A-C7E5-40B5-9A2A-1CA33EAF8DE3}" type="presParOf" srcId="{89159F5C-ECB7-4C25-935C-8E5046206D00}" destId="{87A18EB9-C795-4540-B666-6B21DFCAE3DA}" srcOrd="3" destOrd="0" presId="urn:microsoft.com/office/officeart/2005/8/layout/hProcess6"/>
    <dgm:cxn modelId="{9EF35C47-80F5-4093-AF51-3B7CB113DE8E}" type="presParOf" srcId="{D9B4CDC5-1EFB-4BA1-8301-B67D817120DA}" destId="{5CCB1E9C-22BC-4D48-967A-18381C8CDBBF}" srcOrd="3" destOrd="0" presId="urn:microsoft.com/office/officeart/2005/8/layout/hProcess6"/>
    <dgm:cxn modelId="{14577D46-A383-40B7-AFD0-B4D04872E967}" type="presParOf" srcId="{D9B4CDC5-1EFB-4BA1-8301-B67D817120DA}" destId="{A6E69A13-3990-4D09-88AC-B7FEF6B6C25F}" srcOrd="4" destOrd="0" presId="urn:microsoft.com/office/officeart/2005/8/layout/hProcess6"/>
    <dgm:cxn modelId="{FF5ACEA2-CA59-4804-B6DC-1AA8276D3632}" type="presParOf" srcId="{A6E69A13-3990-4D09-88AC-B7FEF6B6C25F}" destId="{4541A538-7DF2-462E-A107-60B6ACD45CC0}" srcOrd="0" destOrd="0" presId="urn:microsoft.com/office/officeart/2005/8/layout/hProcess6"/>
    <dgm:cxn modelId="{9F6DDE4A-CBEA-4E8F-9F5D-5515DB10EF57}" type="presParOf" srcId="{A6E69A13-3990-4D09-88AC-B7FEF6B6C25F}" destId="{D34CC010-29E3-4C44-999D-412EE8D615D0}" srcOrd="1" destOrd="0" presId="urn:microsoft.com/office/officeart/2005/8/layout/hProcess6"/>
    <dgm:cxn modelId="{1843EB2D-E723-4E01-AF01-5776D8668102}" type="presParOf" srcId="{A6E69A13-3990-4D09-88AC-B7FEF6B6C25F}" destId="{9C42F8D0-995B-4800-B0AF-E56E46AC2C29}" srcOrd="2" destOrd="0" presId="urn:microsoft.com/office/officeart/2005/8/layout/hProcess6"/>
    <dgm:cxn modelId="{E15695C0-39A6-40A1-A05F-DDAD0FDE02EE}" type="presParOf" srcId="{A6E69A13-3990-4D09-88AC-B7FEF6B6C25F}" destId="{B12E20B0-1DA1-4E4C-BE24-113D29E80AC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3EC952-61CC-4FA2-BFB4-1870BAEA6E5F}" type="doc">
      <dgm:prSet loTypeId="urn:microsoft.com/office/officeart/2005/8/layout/hProcess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A02741CA-BF99-4ACD-9D8F-2707AC6CFBC7}">
      <dgm:prSet phldrT="[Texte]" custT="1"/>
      <dgm:spPr/>
      <dgm:t>
        <a:bodyPr/>
        <a:lstStyle/>
        <a:p>
          <a:r>
            <a:rPr lang="fr-FR" sz="1600" b="1" dirty="0"/>
            <a:t>Persistant infections, </a:t>
          </a:r>
          <a:r>
            <a:rPr lang="fr-FR" sz="1600" b="1" dirty="0" err="1"/>
            <a:t>difficult</a:t>
          </a:r>
          <a:r>
            <a:rPr lang="fr-FR" sz="1600" b="1" dirty="0"/>
            <a:t> </a:t>
          </a:r>
          <a:r>
            <a:rPr lang="fr-FR" sz="1600" b="1" dirty="0" err="1"/>
            <a:t>acces</a:t>
          </a:r>
          <a:r>
            <a:rPr lang="fr-FR" sz="1600" b="1" dirty="0"/>
            <a:t> to ARV </a:t>
          </a:r>
          <a:r>
            <a:rPr lang="fr-FR" sz="1600" b="1" dirty="0" err="1"/>
            <a:t>drugs</a:t>
          </a:r>
          <a:r>
            <a:rPr lang="fr-FR" sz="1600" b="1" dirty="0"/>
            <a:t>, high </a:t>
          </a:r>
          <a:r>
            <a:rPr lang="fr-FR" sz="1600" b="1" dirty="0" err="1"/>
            <a:t>mortality</a:t>
          </a:r>
          <a:r>
            <a:rPr lang="fr-FR" sz="1600" b="1" dirty="0"/>
            <a:t> </a:t>
          </a:r>
        </a:p>
      </dgm:t>
    </dgm:pt>
    <dgm:pt modelId="{5EF19667-A22C-4524-AB1D-C51D4DA6ECCE}" type="parTrans" cxnId="{663070EA-80EA-491D-9203-3020D09AA0BD}">
      <dgm:prSet/>
      <dgm:spPr/>
      <dgm:t>
        <a:bodyPr/>
        <a:lstStyle/>
        <a:p>
          <a:endParaRPr lang="fr-FR"/>
        </a:p>
      </dgm:t>
    </dgm:pt>
    <dgm:pt modelId="{0918E757-94AA-4C68-B0DA-504E3FC339E9}" type="sibTrans" cxnId="{663070EA-80EA-491D-9203-3020D09AA0BD}">
      <dgm:prSet/>
      <dgm:spPr/>
      <dgm:t>
        <a:bodyPr/>
        <a:lstStyle/>
        <a:p>
          <a:endParaRPr lang="fr-FR"/>
        </a:p>
      </dgm:t>
    </dgm:pt>
    <dgm:pt modelId="{813D80F6-D77B-4969-883F-9C7EFEECBE2A}">
      <dgm:prSet phldrT="[Texte]" phldr="1"/>
      <dgm:spPr/>
      <dgm:t>
        <a:bodyPr/>
        <a:lstStyle/>
        <a:p>
          <a:endParaRPr lang="fr-FR" dirty="0"/>
        </a:p>
      </dgm:t>
    </dgm:pt>
    <dgm:pt modelId="{FA843ED5-3759-4E2B-A346-62B374771393}" type="parTrans" cxnId="{EF8D56B1-D2C5-4FF2-8303-3F568AC336CD}">
      <dgm:prSet/>
      <dgm:spPr/>
      <dgm:t>
        <a:bodyPr/>
        <a:lstStyle/>
        <a:p>
          <a:endParaRPr lang="fr-FR"/>
        </a:p>
      </dgm:t>
    </dgm:pt>
    <dgm:pt modelId="{7FC59106-58D2-4244-B548-30EAF6E4181B}" type="sibTrans" cxnId="{EF8D56B1-D2C5-4FF2-8303-3F568AC336CD}">
      <dgm:prSet/>
      <dgm:spPr/>
      <dgm:t>
        <a:bodyPr/>
        <a:lstStyle/>
        <a:p>
          <a:endParaRPr lang="fr-FR"/>
        </a:p>
      </dgm:t>
    </dgm:pt>
    <dgm:pt modelId="{62B067A5-4CC2-4982-99F8-DE058DD2DC60}">
      <dgm:prSet phldrT="[Texte]" phldr="1"/>
      <dgm:spPr/>
      <dgm:t>
        <a:bodyPr/>
        <a:lstStyle/>
        <a:p>
          <a:endParaRPr lang="fr-FR" dirty="0"/>
        </a:p>
      </dgm:t>
    </dgm:pt>
    <dgm:pt modelId="{A9E0B2EB-1AF9-4206-A4A4-EC545703A339}" type="parTrans" cxnId="{7E69E019-D929-440B-BB76-A2417BFBFF0E}">
      <dgm:prSet/>
      <dgm:spPr/>
      <dgm:t>
        <a:bodyPr/>
        <a:lstStyle/>
        <a:p>
          <a:endParaRPr lang="fr-FR"/>
        </a:p>
      </dgm:t>
    </dgm:pt>
    <dgm:pt modelId="{18595EDB-199F-4872-AF98-E04F45672272}" type="sibTrans" cxnId="{7E69E019-D929-440B-BB76-A2417BFBFF0E}">
      <dgm:prSet/>
      <dgm:spPr/>
      <dgm:t>
        <a:bodyPr/>
        <a:lstStyle/>
        <a:p>
          <a:endParaRPr lang="fr-FR"/>
        </a:p>
      </dgm:t>
    </dgm:pt>
    <dgm:pt modelId="{D6B1AD6B-4EAF-4447-9B65-604EB1876292}">
      <dgm:prSet phldrT="[Texte]" custT="1"/>
      <dgm:spPr/>
      <dgm:t>
        <a:bodyPr/>
        <a:lstStyle/>
        <a:p>
          <a:r>
            <a:rPr lang="fr-FR" sz="1600" b="1" dirty="0"/>
            <a:t>Life </a:t>
          </a:r>
          <a:r>
            <a:rPr lang="fr-FR" sz="1600" b="1" dirty="0" err="1"/>
            <a:t>esperance</a:t>
          </a:r>
          <a:r>
            <a:rPr lang="fr-FR" sz="1600" b="1" dirty="0"/>
            <a:t> </a:t>
          </a:r>
          <a:r>
            <a:rPr lang="fr-FR" sz="1600" b="1" dirty="0" err="1"/>
            <a:t>increase</a:t>
          </a:r>
          <a:r>
            <a:rPr lang="fr-FR" sz="1600" b="1" dirty="0"/>
            <a:t> (20% ≥ 50 ans) </a:t>
          </a:r>
        </a:p>
      </dgm:t>
    </dgm:pt>
    <dgm:pt modelId="{752A9C2A-83B3-4744-B198-494BADEFEDB9}" type="parTrans" cxnId="{22ACD916-ECC3-4042-8562-A11AB817EF74}">
      <dgm:prSet/>
      <dgm:spPr/>
      <dgm:t>
        <a:bodyPr/>
        <a:lstStyle/>
        <a:p>
          <a:endParaRPr lang="fr-FR"/>
        </a:p>
      </dgm:t>
    </dgm:pt>
    <dgm:pt modelId="{7B678ED1-9DA7-4D86-9C2A-7FFA68D3AB63}" type="sibTrans" cxnId="{22ACD916-ECC3-4042-8562-A11AB817EF74}">
      <dgm:prSet/>
      <dgm:spPr/>
      <dgm:t>
        <a:bodyPr/>
        <a:lstStyle/>
        <a:p>
          <a:endParaRPr lang="fr-FR"/>
        </a:p>
      </dgm:t>
    </dgm:pt>
    <dgm:pt modelId="{5647FF38-F79B-4670-B52C-69D0C1AF8626}">
      <dgm:prSet phldrT="[Texte]" phldr="1"/>
      <dgm:spPr/>
      <dgm:t>
        <a:bodyPr/>
        <a:lstStyle/>
        <a:p>
          <a:endParaRPr lang="fr-FR" dirty="0"/>
        </a:p>
      </dgm:t>
    </dgm:pt>
    <dgm:pt modelId="{869811F4-9F8B-46C4-9E92-2A5B1FBD5B3E}" type="parTrans" cxnId="{DE05D889-1B83-4995-B3A5-CE89F4095608}">
      <dgm:prSet/>
      <dgm:spPr/>
      <dgm:t>
        <a:bodyPr/>
        <a:lstStyle/>
        <a:p>
          <a:endParaRPr lang="fr-FR"/>
        </a:p>
      </dgm:t>
    </dgm:pt>
    <dgm:pt modelId="{E5827AA9-ADC8-4632-ADE5-74C248C5F902}" type="sibTrans" cxnId="{DE05D889-1B83-4995-B3A5-CE89F4095608}">
      <dgm:prSet/>
      <dgm:spPr/>
      <dgm:t>
        <a:bodyPr/>
        <a:lstStyle/>
        <a:p>
          <a:endParaRPr lang="fr-FR"/>
        </a:p>
      </dgm:t>
    </dgm:pt>
    <dgm:pt modelId="{B12A01EE-ACAA-4127-928C-E1A0C66867F0}">
      <dgm:prSet phldrT="[Texte]" phldr="1"/>
      <dgm:spPr/>
      <dgm:t>
        <a:bodyPr/>
        <a:lstStyle/>
        <a:p>
          <a:endParaRPr lang="fr-FR"/>
        </a:p>
      </dgm:t>
    </dgm:pt>
    <dgm:pt modelId="{53F068BC-15DE-46BC-9CB7-9663B1954A1A}" type="parTrans" cxnId="{C4678232-4BA9-4C29-836F-F0150C4F726B}">
      <dgm:prSet/>
      <dgm:spPr/>
      <dgm:t>
        <a:bodyPr/>
        <a:lstStyle/>
        <a:p>
          <a:endParaRPr lang="fr-FR"/>
        </a:p>
      </dgm:t>
    </dgm:pt>
    <dgm:pt modelId="{D1740EDE-CCD2-4061-9B4F-B8FC096F950C}" type="sibTrans" cxnId="{C4678232-4BA9-4C29-836F-F0150C4F726B}">
      <dgm:prSet/>
      <dgm:spPr/>
      <dgm:t>
        <a:bodyPr/>
        <a:lstStyle/>
        <a:p>
          <a:endParaRPr lang="fr-FR"/>
        </a:p>
      </dgm:t>
    </dgm:pt>
    <dgm:pt modelId="{E4D4E109-8A50-4B92-84C9-DD788CD2A42E}">
      <dgm:prSet phldrT="[Texte]" custT="1"/>
      <dgm:spPr/>
      <dgm:t>
        <a:bodyPr/>
        <a:lstStyle/>
        <a:p>
          <a:r>
            <a:rPr lang="fr-FR" sz="1600" b="1" dirty="0" err="1"/>
            <a:t>Aged</a:t>
          </a:r>
          <a:r>
            <a:rPr lang="fr-FR" sz="1600" b="1" dirty="0"/>
            <a:t> – </a:t>
          </a:r>
          <a:r>
            <a:rPr lang="fr-FR" sz="1600" b="1" dirty="0" err="1"/>
            <a:t>related</a:t>
          </a:r>
          <a:r>
            <a:rPr lang="fr-FR" sz="1600" b="1" dirty="0"/>
            <a:t> </a:t>
          </a:r>
          <a:r>
            <a:rPr lang="fr-FR" sz="1600" b="1" dirty="0" err="1"/>
            <a:t>diseases</a:t>
          </a:r>
          <a:r>
            <a:rPr lang="fr-FR" sz="1600" b="1" dirty="0"/>
            <a:t> </a:t>
          </a:r>
          <a:r>
            <a:rPr lang="fr-FR" sz="1600" b="1" dirty="0" err="1"/>
            <a:t>increase</a:t>
          </a:r>
          <a:endParaRPr lang="fr-FR" sz="1600" b="1" dirty="0"/>
        </a:p>
      </dgm:t>
    </dgm:pt>
    <dgm:pt modelId="{4456735F-01C4-4352-8112-0FA21DDE3412}" type="parTrans" cxnId="{C9B458EC-BF16-4822-99C2-BB7486086169}">
      <dgm:prSet/>
      <dgm:spPr/>
      <dgm:t>
        <a:bodyPr/>
        <a:lstStyle/>
        <a:p>
          <a:endParaRPr lang="fr-FR"/>
        </a:p>
      </dgm:t>
    </dgm:pt>
    <dgm:pt modelId="{3FB7FAED-102E-436C-BBDF-D26D2D79F2AB}" type="sibTrans" cxnId="{C9B458EC-BF16-4822-99C2-BB7486086169}">
      <dgm:prSet/>
      <dgm:spPr/>
      <dgm:t>
        <a:bodyPr/>
        <a:lstStyle/>
        <a:p>
          <a:endParaRPr lang="fr-FR"/>
        </a:p>
      </dgm:t>
    </dgm:pt>
    <dgm:pt modelId="{2DB8BE5F-9456-41A2-A05A-43E1BAB8E2FD}">
      <dgm:prSet phldrT="[Texte]" phldr="1"/>
      <dgm:spPr/>
      <dgm:t>
        <a:bodyPr/>
        <a:lstStyle/>
        <a:p>
          <a:endParaRPr lang="fr-FR"/>
        </a:p>
      </dgm:t>
    </dgm:pt>
    <dgm:pt modelId="{C0CE0FCF-65A1-41AD-A306-209574FBA521}" type="parTrans" cxnId="{4985AC65-0513-4BE1-83E0-849A7EE8EBCB}">
      <dgm:prSet/>
      <dgm:spPr/>
      <dgm:t>
        <a:bodyPr/>
        <a:lstStyle/>
        <a:p>
          <a:endParaRPr lang="fr-FR"/>
        </a:p>
      </dgm:t>
    </dgm:pt>
    <dgm:pt modelId="{A82A1AD3-D4D7-4661-B1CE-CAFB23927432}" type="sibTrans" cxnId="{4985AC65-0513-4BE1-83E0-849A7EE8EBCB}">
      <dgm:prSet/>
      <dgm:spPr/>
      <dgm:t>
        <a:bodyPr/>
        <a:lstStyle/>
        <a:p>
          <a:endParaRPr lang="fr-FR"/>
        </a:p>
      </dgm:t>
    </dgm:pt>
    <dgm:pt modelId="{9F15D555-5E3E-49C8-92D3-105046549D51}">
      <dgm:prSet phldrT="[Texte]" phldr="1"/>
      <dgm:spPr/>
      <dgm:t>
        <a:bodyPr/>
        <a:lstStyle/>
        <a:p>
          <a:endParaRPr lang="fr-FR" dirty="0"/>
        </a:p>
      </dgm:t>
    </dgm:pt>
    <dgm:pt modelId="{4941E1DC-D363-4B36-B610-E7FA9C31790C}" type="parTrans" cxnId="{C192DB95-D174-4E21-95A2-E1EB12A6493F}">
      <dgm:prSet/>
      <dgm:spPr/>
      <dgm:t>
        <a:bodyPr/>
        <a:lstStyle/>
        <a:p>
          <a:endParaRPr lang="fr-FR"/>
        </a:p>
      </dgm:t>
    </dgm:pt>
    <dgm:pt modelId="{BA8DD55B-1021-4BE1-AE1A-872C0BEBF9BF}" type="sibTrans" cxnId="{C192DB95-D174-4E21-95A2-E1EB12A6493F}">
      <dgm:prSet/>
      <dgm:spPr/>
      <dgm:t>
        <a:bodyPr/>
        <a:lstStyle/>
        <a:p>
          <a:endParaRPr lang="fr-FR"/>
        </a:p>
      </dgm:t>
    </dgm:pt>
    <dgm:pt modelId="{F0393DD4-E835-4470-B6F2-5D311435D58B}" type="pres">
      <dgm:prSet presAssocID="{053EC952-61CC-4FA2-BFB4-1870BAEA6E5F}" presName="theList" presStyleCnt="0">
        <dgm:presLayoutVars>
          <dgm:dir/>
          <dgm:animLvl val="lvl"/>
          <dgm:resizeHandles val="exact"/>
        </dgm:presLayoutVars>
      </dgm:prSet>
      <dgm:spPr/>
    </dgm:pt>
    <dgm:pt modelId="{CA0CFE7C-CF34-4F1F-AA79-ED0E9B72A0D4}" type="pres">
      <dgm:prSet presAssocID="{A02741CA-BF99-4ACD-9D8F-2707AC6CFBC7}" presName="compNode" presStyleCnt="0"/>
      <dgm:spPr/>
    </dgm:pt>
    <dgm:pt modelId="{B4960A2C-A002-42C8-A25C-EB2A870EF3ED}" type="pres">
      <dgm:prSet presAssocID="{A02741CA-BF99-4ACD-9D8F-2707AC6CFBC7}" presName="noGeometry" presStyleCnt="0"/>
      <dgm:spPr/>
    </dgm:pt>
    <dgm:pt modelId="{121547BA-F10B-45CC-A8F2-F72B7AE93C1E}" type="pres">
      <dgm:prSet presAssocID="{A02741CA-BF99-4ACD-9D8F-2707AC6CFBC7}" presName="childTextVisible" presStyleLbl="bgAccFollowNode1" presStyleIdx="0" presStyleCnt="3" custScaleX="186919" custScaleY="121381" custLinFactNeighborX="-23228" custLinFactNeighborY="29556">
        <dgm:presLayoutVars>
          <dgm:bulletEnabled val="1"/>
        </dgm:presLayoutVars>
      </dgm:prSet>
      <dgm:spPr/>
    </dgm:pt>
    <dgm:pt modelId="{DAA8E4C6-B813-4854-ADCC-9921C1321058}" type="pres">
      <dgm:prSet presAssocID="{A02741CA-BF99-4ACD-9D8F-2707AC6CFBC7}" presName="childTextHidden" presStyleLbl="bgAccFollowNode1" presStyleIdx="0" presStyleCnt="3"/>
      <dgm:spPr/>
    </dgm:pt>
    <dgm:pt modelId="{ABE12BF6-99E6-4DA8-A0E0-364396E02032}" type="pres">
      <dgm:prSet presAssocID="{A02741CA-BF99-4ACD-9D8F-2707AC6CFBC7}" presName="parentText" presStyleLbl="node1" presStyleIdx="0" presStyleCnt="3" custScaleX="337873" custScaleY="166721" custLinFactNeighborX="35174" custLinFactNeighborY="51659">
        <dgm:presLayoutVars>
          <dgm:chMax val="1"/>
          <dgm:bulletEnabled val="1"/>
        </dgm:presLayoutVars>
      </dgm:prSet>
      <dgm:spPr/>
    </dgm:pt>
    <dgm:pt modelId="{C82CF235-CD61-4181-9AC9-8CC5F1882AD6}" type="pres">
      <dgm:prSet presAssocID="{A02741CA-BF99-4ACD-9D8F-2707AC6CFBC7}" presName="aSpace" presStyleCnt="0"/>
      <dgm:spPr/>
    </dgm:pt>
    <dgm:pt modelId="{73B9309C-8368-4557-8B2F-259CF4C0C5D3}" type="pres">
      <dgm:prSet presAssocID="{D6B1AD6B-4EAF-4447-9B65-604EB1876292}" presName="compNode" presStyleCnt="0"/>
      <dgm:spPr/>
    </dgm:pt>
    <dgm:pt modelId="{4B6B11A4-2538-411A-817B-F6128B14058C}" type="pres">
      <dgm:prSet presAssocID="{D6B1AD6B-4EAF-4447-9B65-604EB1876292}" presName="noGeometry" presStyleCnt="0"/>
      <dgm:spPr/>
    </dgm:pt>
    <dgm:pt modelId="{9D6B1A87-DDF3-4FF5-B5F4-4AAE9E390C29}" type="pres">
      <dgm:prSet presAssocID="{D6B1AD6B-4EAF-4447-9B65-604EB1876292}" presName="childTextVisible" presStyleLbl="bgAccFollowNode1" presStyleIdx="1" presStyleCnt="3" custScaleX="220173" custScaleY="121381" custLinFactNeighborX="-64920" custLinFactNeighborY="29515">
        <dgm:presLayoutVars>
          <dgm:bulletEnabled val="1"/>
        </dgm:presLayoutVars>
      </dgm:prSet>
      <dgm:spPr/>
    </dgm:pt>
    <dgm:pt modelId="{10398958-FADD-4E9B-AE97-C67CD8455A41}" type="pres">
      <dgm:prSet presAssocID="{D6B1AD6B-4EAF-4447-9B65-604EB1876292}" presName="childTextHidden" presStyleLbl="bgAccFollowNode1" presStyleIdx="1" presStyleCnt="3"/>
      <dgm:spPr/>
    </dgm:pt>
    <dgm:pt modelId="{BD408483-A323-4036-9E40-A5FF3BC5083B}" type="pres">
      <dgm:prSet presAssocID="{D6B1AD6B-4EAF-4447-9B65-604EB1876292}" presName="parentText" presStyleLbl="node1" presStyleIdx="1" presStyleCnt="3" custScaleX="381060" custScaleY="190650" custLinFactNeighborX="-46842" custLinFactNeighborY="40823">
        <dgm:presLayoutVars>
          <dgm:chMax val="1"/>
          <dgm:bulletEnabled val="1"/>
        </dgm:presLayoutVars>
      </dgm:prSet>
      <dgm:spPr/>
    </dgm:pt>
    <dgm:pt modelId="{A9FB0B6A-AB9B-465E-90C9-11DAA142AB9A}" type="pres">
      <dgm:prSet presAssocID="{D6B1AD6B-4EAF-4447-9B65-604EB1876292}" presName="aSpace" presStyleCnt="0"/>
      <dgm:spPr/>
    </dgm:pt>
    <dgm:pt modelId="{46495E9F-12B7-48F7-8452-27736A7C8C84}" type="pres">
      <dgm:prSet presAssocID="{E4D4E109-8A50-4B92-84C9-DD788CD2A42E}" presName="compNode" presStyleCnt="0"/>
      <dgm:spPr/>
    </dgm:pt>
    <dgm:pt modelId="{82EFC390-6A59-496C-9679-ABB7FA2281DF}" type="pres">
      <dgm:prSet presAssocID="{E4D4E109-8A50-4B92-84C9-DD788CD2A42E}" presName="noGeometry" presStyleCnt="0"/>
      <dgm:spPr/>
    </dgm:pt>
    <dgm:pt modelId="{85B5C431-85A9-4992-B474-ECE517F5C0C1}" type="pres">
      <dgm:prSet presAssocID="{E4D4E109-8A50-4B92-84C9-DD788CD2A42E}" presName="childTextVisible" presStyleLbl="bgAccFollowNode1" presStyleIdx="2" presStyleCnt="3" custScaleX="170481" custScaleY="164757" custLinFactNeighborX="-91381" custLinFactNeighborY="36375">
        <dgm:presLayoutVars>
          <dgm:bulletEnabled val="1"/>
        </dgm:presLayoutVars>
      </dgm:prSet>
      <dgm:spPr/>
    </dgm:pt>
    <dgm:pt modelId="{BF264E73-9832-4360-9077-0F456DB52D57}" type="pres">
      <dgm:prSet presAssocID="{E4D4E109-8A50-4B92-84C9-DD788CD2A42E}" presName="childTextHidden" presStyleLbl="bgAccFollowNode1" presStyleIdx="2" presStyleCnt="3"/>
      <dgm:spPr/>
    </dgm:pt>
    <dgm:pt modelId="{CBA2B3CD-A2B4-4860-AEAF-004F4F3BEB52}" type="pres">
      <dgm:prSet presAssocID="{E4D4E109-8A50-4B92-84C9-DD788CD2A42E}" presName="parentText" presStyleLbl="node1" presStyleIdx="2" presStyleCnt="3" custScaleX="325363" custScaleY="179412" custLinFactX="-52529" custLinFactNeighborX="-100000" custLinFactNeighborY="35059">
        <dgm:presLayoutVars>
          <dgm:chMax val="1"/>
          <dgm:bulletEnabled val="1"/>
        </dgm:presLayoutVars>
      </dgm:prSet>
      <dgm:spPr/>
    </dgm:pt>
  </dgm:ptLst>
  <dgm:cxnLst>
    <dgm:cxn modelId="{EFEC2105-ADA1-4576-9687-4DB11A4BCF1A}" type="presOf" srcId="{9F15D555-5E3E-49C8-92D3-105046549D51}" destId="{85B5C431-85A9-4992-B474-ECE517F5C0C1}" srcOrd="0" destOrd="1" presId="urn:microsoft.com/office/officeart/2005/8/layout/hProcess6"/>
    <dgm:cxn modelId="{1A4E3B06-D504-4FD6-BC76-7B77D7756249}" type="presOf" srcId="{B12A01EE-ACAA-4127-928C-E1A0C66867F0}" destId="{9D6B1A87-DDF3-4FF5-B5F4-4AAE9E390C29}" srcOrd="0" destOrd="1" presId="urn:microsoft.com/office/officeart/2005/8/layout/hProcess6"/>
    <dgm:cxn modelId="{E2A70616-4466-4D2E-B9B4-3EC8CEC41EBA}" type="presOf" srcId="{053EC952-61CC-4FA2-BFB4-1870BAEA6E5F}" destId="{F0393DD4-E835-4470-B6F2-5D311435D58B}" srcOrd="0" destOrd="0" presId="urn:microsoft.com/office/officeart/2005/8/layout/hProcess6"/>
    <dgm:cxn modelId="{22ACD916-ECC3-4042-8562-A11AB817EF74}" srcId="{053EC952-61CC-4FA2-BFB4-1870BAEA6E5F}" destId="{D6B1AD6B-4EAF-4447-9B65-604EB1876292}" srcOrd="1" destOrd="0" parTransId="{752A9C2A-83B3-4744-B198-494BADEFEDB9}" sibTransId="{7B678ED1-9DA7-4D86-9C2A-7FFA68D3AB63}"/>
    <dgm:cxn modelId="{919BE917-1064-4AFC-BE33-EF432A6689B0}" type="presOf" srcId="{813D80F6-D77B-4969-883F-9C7EFEECBE2A}" destId="{DAA8E4C6-B813-4854-ADCC-9921C1321058}" srcOrd="1" destOrd="0" presId="urn:microsoft.com/office/officeart/2005/8/layout/hProcess6"/>
    <dgm:cxn modelId="{7E69E019-D929-440B-BB76-A2417BFBFF0E}" srcId="{A02741CA-BF99-4ACD-9D8F-2707AC6CFBC7}" destId="{62B067A5-4CC2-4982-99F8-DE058DD2DC60}" srcOrd="1" destOrd="0" parTransId="{A9E0B2EB-1AF9-4206-A4A4-EC545703A339}" sibTransId="{18595EDB-199F-4872-AF98-E04F45672272}"/>
    <dgm:cxn modelId="{D9376A1C-375D-4FE8-BB3B-9B6BF2E84B6B}" type="presOf" srcId="{2DB8BE5F-9456-41A2-A05A-43E1BAB8E2FD}" destId="{85B5C431-85A9-4992-B474-ECE517F5C0C1}" srcOrd="0" destOrd="0" presId="urn:microsoft.com/office/officeart/2005/8/layout/hProcess6"/>
    <dgm:cxn modelId="{90FFA824-610D-407C-B3CD-55738D579DD8}" type="presOf" srcId="{A02741CA-BF99-4ACD-9D8F-2707AC6CFBC7}" destId="{ABE12BF6-99E6-4DA8-A0E0-364396E02032}" srcOrd="0" destOrd="0" presId="urn:microsoft.com/office/officeart/2005/8/layout/hProcess6"/>
    <dgm:cxn modelId="{C0A2C427-B6FA-48B6-8674-6F4057F30596}" type="presOf" srcId="{813D80F6-D77B-4969-883F-9C7EFEECBE2A}" destId="{121547BA-F10B-45CC-A8F2-F72B7AE93C1E}" srcOrd="0" destOrd="0" presId="urn:microsoft.com/office/officeart/2005/8/layout/hProcess6"/>
    <dgm:cxn modelId="{BA19E627-A947-4EF2-B6D8-4D93831A7410}" type="presOf" srcId="{B12A01EE-ACAA-4127-928C-E1A0C66867F0}" destId="{10398958-FADD-4E9B-AE97-C67CD8455A41}" srcOrd="1" destOrd="1" presId="urn:microsoft.com/office/officeart/2005/8/layout/hProcess6"/>
    <dgm:cxn modelId="{C4678232-4BA9-4C29-836F-F0150C4F726B}" srcId="{D6B1AD6B-4EAF-4447-9B65-604EB1876292}" destId="{B12A01EE-ACAA-4127-928C-E1A0C66867F0}" srcOrd="1" destOrd="0" parTransId="{53F068BC-15DE-46BC-9CB7-9663B1954A1A}" sibTransId="{D1740EDE-CCD2-4061-9B4F-B8FC096F950C}"/>
    <dgm:cxn modelId="{0E837B5D-3157-41CA-B4CD-6A48A95D69D6}" type="presOf" srcId="{62B067A5-4CC2-4982-99F8-DE058DD2DC60}" destId="{121547BA-F10B-45CC-A8F2-F72B7AE93C1E}" srcOrd="0" destOrd="1" presId="urn:microsoft.com/office/officeart/2005/8/layout/hProcess6"/>
    <dgm:cxn modelId="{42861760-CE73-437A-851A-829338A634C2}" type="presOf" srcId="{2DB8BE5F-9456-41A2-A05A-43E1BAB8E2FD}" destId="{BF264E73-9832-4360-9077-0F456DB52D57}" srcOrd="1" destOrd="0" presId="urn:microsoft.com/office/officeart/2005/8/layout/hProcess6"/>
    <dgm:cxn modelId="{6491CF61-8C49-44A6-ADD9-D48C0FB69B7C}" type="presOf" srcId="{5647FF38-F79B-4670-B52C-69D0C1AF8626}" destId="{9D6B1A87-DDF3-4FF5-B5F4-4AAE9E390C29}" srcOrd="0" destOrd="0" presId="urn:microsoft.com/office/officeart/2005/8/layout/hProcess6"/>
    <dgm:cxn modelId="{4985AC65-0513-4BE1-83E0-849A7EE8EBCB}" srcId="{E4D4E109-8A50-4B92-84C9-DD788CD2A42E}" destId="{2DB8BE5F-9456-41A2-A05A-43E1BAB8E2FD}" srcOrd="0" destOrd="0" parTransId="{C0CE0FCF-65A1-41AD-A306-209574FBA521}" sibTransId="{A82A1AD3-D4D7-4661-B1CE-CAFB23927432}"/>
    <dgm:cxn modelId="{DC303973-ED56-457C-B298-E11707042E70}" type="presOf" srcId="{5647FF38-F79B-4670-B52C-69D0C1AF8626}" destId="{10398958-FADD-4E9B-AE97-C67CD8455A41}" srcOrd="1" destOrd="0" presId="urn:microsoft.com/office/officeart/2005/8/layout/hProcess6"/>
    <dgm:cxn modelId="{1DF38E83-1230-442E-BE89-4E65C65F2429}" type="presOf" srcId="{D6B1AD6B-4EAF-4447-9B65-604EB1876292}" destId="{BD408483-A323-4036-9E40-A5FF3BC5083B}" srcOrd="0" destOrd="0" presId="urn:microsoft.com/office/officeart/2005/8/layout/hProcess6"/>
    <dgm:cxn modelId="{DE05D889-1B83-4995-B3A5-CE89F4095608}" srcId="{D6B1AD6B-4EAF-4447-9B65-604EB1876292}" destId="{5647FF38-F79B-4670-B52C-69D0C1AF8626}" srcOrd="0" destOrd="0" parTransId="{869811F4-9F8B-46C4-9E92-2A5B1FBD5B3E}" sibTransId="{E5827AA9-ADC8-4632-ADE5-74C248C5F902}"/>
    <dgm:cxn modelId="{C192DB95-D174-4E21-95A2-E1EB12A6493F}" srcId="{E4D4E109-8A50-4B92-84C9-DD788CD2A42E}" destId="{9F15D555-5E3E-49C8-92D3-105046549D51}" srcOrd="1" destOrd="0" parTransId="{4941E1DC-D363-4B36-B610-E7FA9C31790C}" sibTransId="{BA8DD55B-1021-4BE1-AE1A-872C0BEBF9BF}"/>
    <dgm:cxn modelId="{EF8D56B1-D2C5-4FF2-8303-3F568AC336CD}" srcId="{A02741CA-BF99-4ACD-9D8F-2707AC6CFBC7}" destId="{813D80F6-D77B-4969-883F-9C7EFEECBE2A}" srcOrd="0" destOrd="0" parTransId="{FA843ED5-3759-4E2B-A346-62B374771393}" sibTransId="{7FC59106-58D2-4244-B548-30EAF6E4181B}"/>
    <dgm:cxn modelId="{F81D71C0-F4DD-4326-911B-5BDFA28EDFDB}" type="presOf" srcId="{9F15D555-5E3E-49C8-92D3-105046549D51}" destId="{BF264E73-9832-4360-9077-0F456DB52D57}" srcOrd="1" destOrd="1" presId="urn:microsoft.com/office/officeart/2005/8/layout/hProcess6"/>
    <dgm:cxn modelId="{663070EA-80EA-491D-9203-3020D09AA0BD}" srcId="{053EC952-61CC-4FA2-BFB4-1870BAEA6E5F}" destId="{A02741CA-BF99-4ACD-9D8F-2707AC6CFBC7}" srcOrd="0" destOrd="0" parTransId="{5EF19667-A22C-4524-AB1D-C51D4DA6ECCE}" sibTransId="{0918E757-94AA-4C68-B0DA-504E3FC339E9}"/>
    <dgm:cxn modelId="{C9B458EC-BF16-4822-99C2-BB7486086169}" srcId="{053EC952-61CC-4FA2-BFB4-1870BAEA6E5F}" destId="{E4D4E109-8A50-4B92-84C9-DD788CD2A42E}" srcOrd="2" destOrd="0" parTransId="{4456735F-01C4-4352-8112-0FA21DDE3412}" sibTransId="{3FB7FAED-102E-436C-BBDF-D26D2D79F2AB}"/>
    <dgm:cxn modelId="{6A5B8CEC-852F-462E-8AB5-C40679802D60}" type="presOf" srcId="{E4D4E109-8A50-4B92-84C9-DD788CD2A42E}" destId="{CBA2B3CD-A2B4-4860-AEAF-004F4F3BEB52}" srcOrd="0" destOrd="0" presId="urn:microsoft.com/office/officeart/2005/8/layout/hProcess6"/>
    <dgm:cxn modelId="{73BB61F1-DF99-458F-A6FA-785C3E4F8CD2}" type="presOf" srcId="{62B067A5-4CC2-4982-99F8-DE058DD2DC60}" destId="{DAA8E4C6-B813-4854-ADCC-9921C1321058}" srcOrd="1" destOrd="1" presId="urn:microsoft.com/office/officeart/2005/8/layout/hProcess6"/>
    <dgm:cxn modelId="{66A311A3-062C-4B87-BA6D-668A31EB4960}" type="presParOf" srcId="{F0393DD4-E835-4470-B6F2-5D311435D58B}" destId="{CA0CFE7C-CF34-4F1F-AA79-ED0E9B72A0D4}" srcOrd="0" destOrd="0" presId="urn:microsoft.com/office/officeart/2005/8/layout/hProcess6"/>
    <dgm:cxn modelId="{37AC52F1-4329-49F0-975B-260BCFECD0E5}" type="presParOf" srcId="{CA0CFE7C-CF34-4F1F-AA79-ED0E9B72A0D4}" destId="{B4960A2C-A002-42C8-A25C-EB2A870EF3ED}" srcOrd="0" destOrd="0" presId="urn:microsoft.com/office/officeart/2005/8/layout/hProcess6"/>
    <dgm:cxn modelId="{AB1A39A2-811F-4BA0-AC17-638B446AA840}" type="presParOf" srcId="{CA0CFE7C-CF34-4F1F-AA79-ED0E9B72A0D4}" destId="{121547BA-F10B-45CC-A8F2-F72B7AE93C1E}" srcOrd="1" destOrd="0" presId="urn:microsoft.com/office/officeart/2005/8/layout/hProcess6"/>
    <dgm:cxn modelId="{818A9D65-47A2-4721-8412-274CF9385018}" type="presParOf" srcId="{CA0CFE7C-CF34-4F1F-AA79-ED0E9B72A0D4}" destId="{DAA8E4C6-B813-4854-ADCC-9921C1321058}" srcOrd="2" destOrd="0" presId="urn:microsoft.com/office/officeart/2005/8/layout/hProcess6"/>
    <dgm:cxn modelId="{463D1F78-F91D-4022-A814-5C7FBFDE1731}" type="presParOf" srcId="{CA0CFE7C-CF34-4F1F-AA79-ED0E9B72A0D4}" destId="{ABE12BF6-99E6-4DA8-A0E0-364396E02032}" srcOrd="3" destOrd="0" presId="urn:microsoft.com/office/officeart/2005/8/layout/hProcess6"/>
    <dgm:cxn modelId="{3FD8E1B9-0F80-429D-BE85-393B125BC04D}" type="presParOf" srcId="{F0393DD4-E835-4470-B6F2-5D311435D58B}" destId="{C82CF235-CD61-4181-9AC9-8CC5F1882AD6}" srcOrd="1" destOrd="0" presId="urn:microsoft.com/office/officeart/2005/8/layout/hProcess6"/>
    <dgm:cxn modelId="{76EA4937-53A5-44F7-84D4-4DD6C0244D72}" type="presParOf" srcId="{F0393DD4-E835-4470-B6F2-5D311435D58B}" destId="{73B9309C-8368-4557-8B2F-259CF4C0C5D3}" srcOrd="2" destOrd="0" presId="urn:microsoft.com/office/officeart/2005/8/layout/hProcess6"/>
    <dgm:cxn modelId="{755D77DC-1E46-4D12-A6B0-1EBFE3E9B876}" type="presParOf" srcId="{73B9309C-8368-4557-8B2F-259CF4C0C5D3}" destId="{4B6B11A4-2538-411A-817B-F6128B14058C}" srcOrd="0" destOrd="0" presId="urn:microsoft.com/office/officeart/2005/8/layout/hProcess6"/>
    <dgm:cxn modelId="{1A7F08D5-8A38-49D3-A86E-69352EBCD786}" type="presParOf" srcId="{73B9309C-8368-4557-8B2F-259CF4C0C5D3}" destId="{9D6B1A87-DDF3-4FF5-B5F4-4AAE9E390C29}" srcOrd="1" destOrd="0" presId="urn:microsoft.com/office/officeart/2005/8/layout/hProcess6"/>
    <dgm:cxn modelId="{81C05F50-9052-4A8A-967E-714B1D563814}" type="presParOf" srcId="{73B9309C-8368-4557-8B2F-259CF4C0C5D3}" destId="{10398958-FADD-4E9B-AE97-C67CD8455A41}" srcOrd="2" destOrd="0" presId="urn:microsoft.com/office/officeart/2005/8/layout/hProcess6"/>
    <dgm:cxn modelId="{44D0AD63-379B-44C5-A4CC-860D200A283A}" type="presParOf" srcId="{73B9309C-8368-4557-8B2F-259CF4C0C5D3}" destId="{BD408483-A323-4036-9E40-A5FF3BC5083B}" srcOrd="3" destOrd="0" presId="urn:microsoft.com/office/officeart/2005/8/layout/hProcess6"/>
    <dgm:cxn modelId="{587AA605-308E-474C-B369-210B5B5ADCE9}" type="presParOf" srcId="{F0393DD4-E835-4470-B6F2-5D311435D58B}" destId="{A9FB0B6A-AB9B-465E-90C9-11DAA142AB9A}" srcOrd="3" destOrd="0" presId="urn:microsoft.com/office/officeart/2005/8/layout/hProcess6"/>
    <dgm:cxn modelId="{58F8CACE-DDCD-4B48-BA13-D1C9C1362CB5}" type="presParOf" srcId="{F0393DD4-E835-4470-B6F2-5D311435D58B}" destId="{46495E9F-12B7-48F7-8452-27736A7C8C84}" srcOrd="4" destOrd="0" presId="urn:microsoft.com/office/officeart/2005/8/layout/hProcess6"/>
    <dgm:cxn modelId="{19F7AA3B-D395-4593-92DB-F47E53FF42CE}" type="presParOf" srcId="{46495E9F-12B7-48F7-8452-27736A7C8C84}" destId="{82EFC390-6A59-496C-9679-ABB7FA2281DF}" srcOrd="0" destOrd="0" presId="urn:microsoft.com/office/officeart/2005/8/layout/hProcess6"/>
    <dgm:cxn modelId="{DD31835A-D136-4E74-8E3E-0287BBF8E5D8}" type="presParOf" srcId="{46495E9F-12B7-48F7-8452-27736A7C8C84}" destId="{85B5C431-85A9-4992-B474-ECE517F5C0C1}" srcOrd="1" destOrd="0" presId="urn:microsoft.com/office/officeart/2005/8/layout/hProcess6"/>
    <dgm:cxn modelId="{0CC32DB9-BD43-4DF0-A251-5AEC9F4ECF65}" type="presParOf" srcId="{46495E9F-12B7-48F7-8452-27736A7C8C84}" destId="{BF264E73-9832-4360-9077-0F456DB52D57}" srcOrd="2" destOrd="0" presId="urn:microsoft.com/office/officeart/2005/8/layout/hProcess6"/>
    <dgm:cxn modelId="{7CB966F2-E1D2-4FBE-962D-32A79582F432}" type="presParOf" srcId="{46495E9F-12B7-48F7-8452-27736A7C8C84}" destId="{CBA2B3CD-A2B4-4860-AEAF-004F4F3BEB5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BFDA0-493C-438F-8FC2-48549D3A5406}">
      <dsp:nvSpPr>
        <dsp:cNvPr id="0" name=""/>
        <dsp:cNvSpPr/>
      </dsp:nvSpPr>
      <dsp:spPr>
        <a:xfrm>
          <a:off x="923705" y="163882"/>
          <a:ext cx="2391953" cy="166873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15875" rIns="31750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500" kern="1200" dirty="0"/>
        </a:p>
      </dsp:txBody>
      <dsp:txXfrm>
        <a:off x="1521693" y="414192"/>
        <a:ext cx="1209910" cy="1168111"/>
      </dsp:txXfrm>
    </dsp:sp>
    <dsp:sp modelId="{A2B61BF2-0A27-45A4-9EF6-9EBFE8D61A63}">
      <dsp:nvSpPr>
        <dsp:cNvPr id="0" name=""/>
        <dsp:cNvSpPr/>
      </dsp:nvSpPr>
      <dsp:spPr>
        <a:xfrm>
          <a:off x="5548" y="394437"/>
          <a:ext cx="3038771" cy="12076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Best </a:t>
          </a:r>
          <a:r>
            <a:rPr lang="fr-FR" sz="1600" b="1" kern="1200" dirty="0" err="1"/>
            <a:t>acces</a:t>
          </a:r>
          <a:r>
            <a:rPr lang="fr-FR" sz="1600" b="1" kern="1200" dirty="0"/>
            <a:t> to ARV </a:t>
          </a:r>
          <a:r>
            <a:rPr lang="fr-FR" sz="1600" b="1" kern="1200" dirty="0" err="1"/>
            <a:t>drugs</a:t>
          </a:r>
          <a:r>
            <a:rPr lang="fr-FR" sz="1600" b="1" kern="1200" dirty="0"/>
            <a:t>, HIV – </a:t>
          </a:r>
          <a:r>
            <a:rPr lang="fr-FR" sz="1600" b="1" kern="1200" dirty="0" err="1"/>
            <a:t>related</a:t>
          </a:r>
          <a:r>
            <a:rPr lang="fr-FR" sz="1600" b="1" kern="1200" dirty="0"/>
            <a:t> </a:t>
          </a:r>
          <a:r>
            <a:rPr lang="fr-FR" sz="1600" b="1" kern="1200" dirty="0" err="1"/>
            <a:t>mortality</a:t>
          </a:r>
          <a:r>
            <a:rPr lang="fr-FR" sz="1600" b="1" kern="1200" dirty="0"/>
            <a:t> </a:t>
          </a:r>
          <a:r>
            <a:rPr lang="fr-FR" sz="1600" b="1" kern="1200" dirty="0" err="1"/>
            <a:t>decrease</a:t>
          </a:r>
          <a:endParaRPr lang="fr-FR" sz="1600" kern="1200" dirty="0"/>
        </a:p>
      </dsp:txBody>
      <dsp:txXfrm>
        <a:off x="450566" y="571289"/>
        <a:ext cx="2148735" cy="853916"/>
      </dsp:txXfrm>
    </dsp:sp>
    <dsp:sp modelId="{FE745C44-94B3-4889-BFAC-989A4EAACCF6}">
      <dsp:nvSpPr>
        <dsp:cNvPr id="0" name=""/>
        <dsp:cNvSpPr/>
      </dsp:nvSpPr>
      <dsp:spPr>
        <a:xfrm>
          <a:off x="4600385" y="181570"/>
          <a:ext cx="2636153" cy="1760721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34290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</dsp:txBody>
      <dsp:txXfrm>
        <a:off x="5259424" y="445678"/>
        <a:ext cx="1360863" cy="1232505"/>
      </dsp:txXfrm>
    </dsp:sp>
    <dsp:sp modelId="{87A18EB9-C795-4540-B666-6B21DFCAE3DA}">
      <dsp:nvSpPr>
        <dsp:cNvPr id="0" name=""/>
        <dsp:cNvSpPr/>
      </dsp:nvSpPr>
      <dsp:spPr>
        <a:xfrm>
          <a:off x="3706647" y="365332"/>
          <a:ext cx="2875324" cy="1302462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Life </a:t>
          </a:r>
          <a:r>
            <a:rPr lang="fr-FR" sz="1600" b="1" kern="1200" dirty="0" err="1"/>
            <a:t>esperance</a:t>
          </a:r>
          <a:r>
            <a:rPr lang="fr-FR" sz="1600" b="1" kern="1200" dirty="0"/>
            <a:t> </a:t>
          </a:r>
          <a:r>
            <a:rPr lang="fr-FR" sz="1600" b="1" kern="1200" dirty="0" err="1"/>
            <a:t>increase</a:t>
          </a:r>
          <a:r>
            <a:rPr lang="fr-FR" sz="1600" b="1" kern="1200" dirty="0"/>
            <a:t> (20% ≥ 50 ans) </a:t>
          </a:r>
        </a:p>
      </dsp:txBody>
      <dsp:txXfrm>
        <a:off x="4127728" y="556073"/>
        <a:ext cx="2033162" cy="920980"/>
      </dsp:txXfrm>
    </dsp:sp>
    <dsp:sp modelId="{D34CC010-29E3-4C44-999D-412EE8D615D0}">
      <dsp:nvSpPr>
        <dsp:cNvPr id="0" name=""/>
        <dsp:cNvSpPr/>
      </dsp:nvSpPr>
      <dsp:spPr>
        <a:xfrm>
          <a:off x="7265002" y="73116"/>
          <a:ext cx="3868294" cy="1760721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24765" rIns="49530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900" kern="1200"/>
        </a:p>
      </dsp:txBody>
      <dsp:txXfrm>
        <a:off x="8232075" y="337224"/>
        <a:ext cx="2284969" cy="1232505"/>
      </dsp:txXfrm>
    </dsp:sp>
    <dsp:sp modelId="{B12E20B0-1DA1-4E4C-BE24-113D29E80AC2}">
      <dsp:nvSpPr>
        <dsp:cNvPr id="0" name=""/>
        <dsp:cNvSpPr/>
      </dsp:nvSpPr>
      <dsp:spPr>
        <a:xfrm>
          <a:off x="7274484" y="441821"/>
          <a:ext cx="3282293" cy="1241185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/>
            <a:t>Aged</a:t>
          </a:r>
          <a:r>
            <a:rPr lang="fr-FR" sz="1600" b="1" kern="1200" dirty="0"/>
            <a:t> – </a:t>
          </a:r>
          <a:r>
            <a:rPr lang="fr-FR" sz="1600" b="1" kern="1200" dirty="0" err="1"/>
            <a:t>related</a:t>
          </a:r>
          <a:r>
            <a:rPr lang="fr-FR" sz="1600" b="1" kern="1200" dirty="0"/>
            <a:t> </a:t>
          </a:r>
          <a:r>
            <a:rPr lang="fr-FR" sz="1600" b="1" kern="1200" dirty="0" err="1"/>
            <a:t>diseases</a:t>
          </a:r>
          <a:r>
            <a:rPr lang="fr-FR" sz="1600" b="1" kern="1200" dirty="0"/>
            <a:t> </a:t>
          </a:r>
          <a:r>
            <a:rPr lang="fr-FR" sz="1600" b="1" kern="1200" dirty="0" err="1"/>
            <a:t>increase</a:t>
          </a:r>
          <a:r>
            <a:rPr lang="fr-FR" sz="1600" b="1" kern="1200" dirty="0"/>
            <a:t>.</a:t>
          </a:r>
        </a:p>
      </dsp:txBody>
      <dsp:txXfrm>
        <a:off x="7755165" y="623588"/>
        <a:ext cx="2320931" cy="877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547BA-F10B-45CC-A8F2-F72B7AE93C1E}">
      <dsp:nvSpPr>
        <dsp:cNvPr id="0" name=""/>
        <dsp:cNvSpPr/>
      </dsp:nvSpPr>
      <dsp:spPr>
        <a:xfrm>
          <a:off x="290865" y="982184"/>
          <a:ext cx="2996085" cy="170069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22225" rIns="44450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500" kern="1200" dirty="0"/>
        </a:p>
      </dsp:txBody>
      <dsp:txXfrm>
        <a:off x="1039887" y="1237288"/>
        <a:ext cx="1651822" cy="1190483"/>
      </dsp:txXfrm>
    </dsp:sp>
    <dsp:sp modelId="{ABE12BF6-99E6-4DA8-A0E0-364396E02032}">
      <dsp:nvSpPr>
        <dsp:cNvPr id="0" name=""/>
        <dsp:cNvSpPr/>
      </dsp:nvSpPr>
      <dsp:spPr>
        <a:xfrm>
          <a:off x="287760" y="1164347"/>
          <a:ext cx="2707847" cy="13361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Persistant infections, </a:t>
          </a:r>
          <a:r>
            <a:rPr lang="fr-FR" sz="1600" b="1" kern="1200" dirty="0" err="1"/>
            <a:t>difficult</a:t>
          </a:r>
          <a:r>
            <a:rPr lang="fr-FR" sz="1600" b="1" kern="1200" dirty="0"/>
            <a:t> </a:t>
          </a:r>
          <a:r>
            <a:rPr lang="fr-FR" sz="1600" b="1" kern="1200" dirty="0" err="1"/>
            <a:t>acces</a:t>
          </a:r>
          <a:r>
            <a:rPr lang="fr-FR" sz="1600" b="1" kern="1200" dirty="0"/>
            <a:t> to ARV </a:t>
          </a:r>
          <a:r>
            <a:rPr lang="fr-FR" sz="1600" b="1" kern="1200" dirty="0" err="1"/>
            <a:t>drugs</a:t>
          </a:r>
          <a:r>
            <a:rPr lang="fr-FR" sz="1600" b="1" kern="1200" dirty="0"/>
            <a:t>, high </a:t>
          </a:r>
          <a:r>
            <a:rPr lang="fr-FR" sz="1600" b="1" kern="1200" dirty="0" err="1"/>
            <a:t>mortality</a:t>
          </a:r>
          <a:r>
            <a:rPr lang="fr-FR" sz="1600" b="1" kern="1200" dirty="0"/>
            <a:t> </a:t>
          </a:r>
        </a:p>
      </dsp:txBody>
      <dsp:txXfrm>
        <a:off x="684315" y="1360024"/>
        <a:ext cx="1914737" cy="944813"/>
      </dsp:txXfrm>
    </dsp:sp>
    <dsp:sp modelId="{9D6B1A87-DDF3-4FF5-B5F4-4AAE9E390C29}">
      <dsp:nvSpPr>
        <dsp:cNvPr id="0" name=""/>
        <dsp:cNvSpPr/>
      </dsp:nvSpPr>
      <dsp:spPr>
        <a:xfrm>
          <a:off x="3282727" y="981610"/>
          <a:ext cx="3529106" cy="170069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80" tIns="23495" rIns="46990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700" kern="1200"/>
        </a:p>
      </dsp:txBody>
      <dsp:txXfrm>
        <a:off x="4165004" y="1236714"/>
        <a:ext cx="2051588" cy="1190483"/>
      </dsp:txXfrm>
    </dsp:sp>
    <dsp:sp modelId="{BD408483-A323-4036-9E40-A5FF3BC5083B}">
      <dsp:nvSpPr>
        <dsp:cNvPr id="0" name=""/>
        <dsp:cNvSpPr/>
      </dsp:nvSpPr>
      <dsp:spPr>
        <a:xfrm>
          <a:off x="3384037" y="981615"/>
          <a:ext cx="3053965" cy="1527944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Life </a:t>
          </a:r>
          <a:r>
            <a:rPr lang="fr-FR" sz="1600" b="1" kern="1200" dirty="0" err="1"/>
            <a:t>esperance</a:t>
          </a:r>
          <a:r>
            <a:rPr lang="fr-FR" sz="1600" b="1" kern="1200" dirty="0"/>
            <a:t> </a:t>
          </a:r>
          <a:r>
            <a:rPr lang="fr-FR" sz="1600" b="1" kern="1200" dirty="0" err="1"/>
            <a:t>increase</a:t>
          </a:r>
          <a:r>
            <a:rPr lang="fr-FR" sz="1600" b="1" kern="1200" dirty="0"/>
            <a:t> (20% ≥ 50 ans) </a:t>
          </a:r>
        </a:p>
      </dsp:txBody>
      <dsp:txXfrm>
        <a:off x="3831280" y="1205377"/>
        <a:ext cx="2159479" cy="1080420"/>
      </dsp:txXfrm>
    </dsp:sp>
    <dsp:sp modelId="{85B5C431-85A9-4992-B474-ECE517F5C0C1}">
      <dsp:nvSpPr>
        <dsp:cNvPr id="0" name=""/>
        <dsp:cNvSpPr/>
      </dsp:nvSpPr>
      <dsp:spPr>
        <a:xfrm>
          <a:off x="7226807" y="528392"/>
          <a:ext cx="2732603" cy="23084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34290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</dsp:txBody>
      <dsp:txXfrm>
        <a:off x="7909958" y="874658"/>
        <a:ext cx="1332144" cy="1615907"/>
      </dsp:txXfrm>
    </dsp:sp>
    <dsp:sp modelId="{CBA2B3CD-A2B4-4860-AEAF-004F4F3BEB52}">
      <dsp:nvSpPr>
        <dsp:cNvPr id="0" name=""/>
        <dsp:cNvSpPr/>
      </dsp:nvSpPr>
      <dsp:spPr>
        <a:xfrm>
          <a:off x="6730175" y="980453"/>
          <a:ext cx="2607587" cy="1437878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 err="1"/>
            <a:t>Aged</a:t>
          </a:r>
          <a:r>
            <a:rPr lang="fr-FR" sz="1600" b="1" kern="1200" dirty="0"/>
            <a:t> – </a:t>
          </a:r>
          <a:r>
            <a:rPr lang="fr-FR" sz="1600" b="1" kern="1200" dirty="0" err="1"/>
            <a:t>related</a:t>
          </a:r>
          <a:r>
            <a:rPr lang="fr-FR" sz="1600" b="1" kern="1200" dirty="0"/>
            <a:t> </a:t>
          </a:r>
          <a:r>
            <a:rPr lang="fr-FR" sz="1600" b="1" kern="1200" dirty="0" err="1"/>
            <a:t>diseases</a:t>
          </a:r>
          <a:r>
            <a:rPr lang="fr-FR" sz="1600" b="1" kern="1200" dirty="0"/>
            <a:t> </a:t>
          </a:r>
          <a:r>
            <a:rPr lang="fr-FR" sz="1600" b="1" kern="1200" dirty="0" err="1"/>
            <a:t>increase</a:t>
          </a:r>
          <a:endParaRPr lang="fr-FR" sz="1600" b="1" kern="1200" dirty="0"/>
        </a:p>
      </dsp:txBody>
      <dsp:txXfrm>
        <a:off x="7112047" y="1191025"/>
        <a:ext cx="1843843" cy="101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0.77297</cdr:x>
      <cdr:y>0</cdr:y>
    </cdr:from>
    <cdr:to>
      <cdr:x>1</cdr:x>
      <cdr:y>0.26417</cdr:y>
    </cdr:to>
    <cdr:pic>
      <cdr:nvPicPr>
        <cdr:cNvPr id="2" name="Espace réservé du contenu 3">
          <a:extLst xmlns:a="http://schemas.openxmlformats.org/drawingml/2006/main">
            <a:ext uri="{FF2B5EF4-FFF2-40B4-BE49-F238E27FC236}">
              <a16:creationId xmlns:a16="http://schemas.microsoft.com/office/drawing/2014/main" id="{BC672A33-883B-434A-A730-450FA72906D4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198928" y="-1408114"/>
          <a:ext cx="2114406" cy="137525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8F9154F-8B07-4DAD-AE8F-9F9651CFC643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6E42EF-B2A2-4428-A098-E6934E2840B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66190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D6B9ABD-9725-4A45-B671-BEED1CBA650C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4" name="Espace réservé de l'image des diapositives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3716F0-385D-4F6E-BE54-A09D410D24C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3426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32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211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423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377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7242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Je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27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6540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F553D68-7DE8-4694-A62A-0135A794D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727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8947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160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45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0032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203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883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96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670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828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066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659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650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625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811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316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51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8736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3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177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02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725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3353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596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837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316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063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7953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45028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056F3A36-18A5-434A-90BF-AA7F06A2E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Dans le contexte de pays à ressource limitées qui caractérise les pays de l’ASS deux défis sont à relever dans la PEC des </a:t>
            </a:r>
            <a:r>
              <a:rPr lang="fr-BE" dirty="0" err="1"/>
              <a:t>pércardites</a:t>
            </a:r>
            <a:r>
              <a:rPr lang="fr-BE" dirty="0"/>
              <a:t> chez lez PVVIH  d’une part la nécessité d’un diagnostic précoce seule garant pour éviter une évolution vers la constriction, d’autres part avoir un diagnostic de certitude quand à l’origine tuberculeuse ou non</a:t>
            </a:r>
          </a:p>
        </p:txBody>
      </p:sp>
    </p:spTree>
    <p:extLst>
      <p:ext uri="{BB962C8B-B14F-4D97-AF65-F5344CB8AC3E}">
        <p14:creationId xmlns:p14="http://schemas.microsoft.com/office/powerpoint/2010/main" val="2265601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57118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  <a:p>
            <a:r>
              <a:rPr lang="fr-BE" dirty="0"/>
              <a:t>	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37896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73574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" indent="0">
              <a:lnSpc>
                <a:spcPct val="150000"/>
              </a:lnSpc>
              <a:buNone/>
            </a:pPr>
            <a:r>
              <a:rPr lang="fr-BE" dirty="0"/>
              <a:t>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7972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>
            <a:extLst>
              <a:ext uri="{FF2B5EF4-FFF2-40B4-BE49-F238E27FC236}">
                <a16:creationId xmlns:a16="http://schemas.microsoft.com/office/drawing/2014/main" id="{A9A3BDD6-0BF9-462C-B95D-0B9A0DB39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Espace réservé des notes 2">
            <a:extLst>
              <a:ext uri="{FF2B5EF4-FFF2-40B4-BE49-F238E27FC236}">
                <a16:creationId xmlns:a16="http://schemas.microsoft.com/office/drawing/2014/main" id="{8C0D85B7-8365-4536-9FB4-39F952D33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109572" name="Espace réservé du numéro de diapositive 3">
            <a:extLst>
              <a:ext uri="{FF2B5EF4-FFF2-40B4-BE49-F238E27FC236}">
                <a16:creationId xmlns:a16="http://schemas.microsoft.com/office/drawing/2014/main" id="{AEC608D0-BBB8-4384-A082-B0F5D38A2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0176FF-62A5-4FD0-B5A8-6E946FCDBC73}" type="slidenum">
              <a:rPr lang="fr-FR" altLang="fr-FR" smtClean="0">
                <a:latin typeface="Franklin Gothic Medium" panose="020B0603020102020204" pitchFamily="34" charset="0"/>
              </a:rPr>
              <a:pPr/>
              <a:t>52</a:t>
            </a:fld>
            <a:endParaRPr lang="fr-FR" altLang="fr-FR"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3352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88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01871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6816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86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6492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4476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3085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7706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9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MERCI POUR VOTRE ATTENTION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207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77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00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23716F0-385D-4F6E-BE54-A09D410D24C2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46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0059-22CE-4F51-8361-1CA6D355188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78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6AE93-B5E6-4E16-BB05-C6AB43F49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8BAC65-6864-4786-80B9-4D5D7E3D8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610928-01A6-4D4F-9803-4CFDBD9FA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958042-0090-4B27-A113-65C73A24CB08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79D7BF-5DF7-4AB7-AD04-7F435777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DAE962-E30E-45D4-8489-D07A9C2C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1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B7D01-8A66-4461-B2AD-24D10D35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011254-BC9F-4764-BFD1-2A8742C1F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C565A7-8943-4FA6-A8D6-F165E1BD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D2921BC-7B3E-4115-B9B6-2D5CE4559E29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91842-5B55-45ED-B108-97FDC918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BBCDAD-4A12-42C6-A4C3-3E1FC576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46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235E4B-358D-4F9B-9371-0D6D1533B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D5E2A8-B335-4DAE-A5AD-746D50C10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87C7F2-4A1E-48B2-80FE-696E575F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00FED3-3F81-429E-9FF5-EC7249E07B03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4CA5CB-0088-4C9E-ADEC-4582A3D1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6CF87-1C1A-4C17-9DC6-46ACB631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8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BC053-D4FE-4B1D-89A5-65A095B8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8500CA-AD5F-4B1C-9765-CF5A2546A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DF3E90-8676-41FF-AFE1-4C6D6D2C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A50AAEC-7753-455F-9105-34F39C2B6F4F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D85C4-B859-4C83-AFB5-5A23D29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7880F4-08C2-4995-91BB-D8B19182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29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6AE86-22B0-4800-9B91-EA43888B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9A9C40-8A0A-46F1-8ADD-A80D9C3E4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A51311-8BBD-4010-9497-C24BCF7E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019483-1354-4D64-AA39-5EA7E18A1B86}" type="datetime1">
              <a:rPr lang="fr-FR" noProof="0" smtClean="0"/>
              <a:t>27/10/2021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A24F0-AFF1-4604-9EAF-A2DFF403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F64101-5D73-4E84-9DBC-CA5A6059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896059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A6039-6BA7-4B35-89D4-B275DABF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8C6C15-21AA-4503-ADBB-DCD61654D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5E414E-191A-4CB7-A729-E8DD3964C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C37FA7-3E75-4FB8-A48A-6DDC6D03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DDDD68A-791D-40FF-A569-AED06F19E57C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47888F-80B6-4A60-AA4A-48624FC7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C4664D-CB1D-4FF7-AB07-BB51F8DB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0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7DB343-BA62-4513-804C-02F17A08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01A1DE-9D47-4CD0-A732-4516A9CE0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B34C31-5F08-45A9-A700-C5502EB47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7EB55B-5DCA-460A-A41F-7D6495433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A937C0-F905-4984-8AB0-C0AB7A74D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BAF3E0-4603-4466-BCD6-06C21836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EC9663-9B17-464A-BC18-480DDC1EFAA9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5F0A9B-9633-4963-9E76-6AAC13E0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510BE3-5E4B-4B7D-A495-E1A6F3FD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36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4E7DD-94CE-43A0-A87A-751E1F3C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812737-6D5C-44EB-9FD0-3042A1B9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019483-1354-4D64-AA39-5EA7E18A1B86}" type="datetime1">
              <a:rPr lang="fr-FR" noProof="0" smtClean="0"/>
              <a:t>27/10/2021</a:t>
            </a:fld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BB550E-84F7-4320-8A78-43CF1E16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A0D243-D4C4-4991-9F5E-814605BE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585681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3A5E07-3C29-44A0-A11F-B0CC9581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6607903-9156-4D50-93CB-D784A3F2AA34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7BC632-E3B4-4D1A-94F5-A53F1D9E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F572E9-A158-409F-90C8-BF40DD9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62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AE8FD7-C747-44E5-B918-B7EA908B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D860CE-E9A6-4602-BC1F-465A6D4BD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5122CF-96D5-44BB-ADAD-3818C70EE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F1946-9208-4B2A-8FC3-EC9BC89A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025A9D-4844-49DB-BC35-10F97BED2F5F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BDFA33-B31E-43DB-BA82-3ED53784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E19FB3-886E-4C02-9DE0-20BE12AD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8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B4D44-9905-4EDD-A2C8-7A70B7E7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39FF7E-1652-4702-B099-4600972FE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6A6C74-2D53-461F-84FA-380D6258A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D6EE87-985D-47D0-BA1D-DE8ECCDC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7E50ECB-3BDC-4F4A-A3CB-80679DCE589C}" type="datetime1">
              <a:rPr lang="fr-FR" smtClean="0"/>
              <a:t>27/10/2021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8D8A53-B6DF-4370-B1DC-8F017048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792101-4491-4734-98D2-4B0A2C11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81D930CC-FE59-4128-BBB5-036C0A6C9774}"/>
              </a:ext>
            </a:extLst>
          </p:cNvPr>
          <p:cNvSpPr/>
          <p:nvPr userDrawn="1"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dirty="0"/>
          </a:p>
        </p:txBody>
      </p:sp>
    </p:spTree>
    <p:extLst>
      <p:ext uri="{BB962C8B-B14F-4D97-AF65-F5344CB8AC3E}">
        <p14:creationId xmlns:p14="http://schemas.microsoft.com/office/powerpoint/2010/main" val="733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4C315C-2489-4066-895A-69B214D2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355B30-11EB-40FB-AF3B-FC19B642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934ECB-6748-4F4D-BB4F-954A17A7A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0019483-1354-4D64-AA39-5EA7E18A1B86}" type="datetime1">
              <a:rPr lang="fr-FR" noProof="0" smtClean="0"/>
              <a:t>27/10/2021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CB803C-996C-4E94-95CC-3984C8513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521F51-261B-4ED8-987F-527320963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421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avi"/><Relationship Id="rId7" Type="http://schemas.openxmlformats.org/officeDocument/2006/relationships/image" Target="../media/image3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avi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759" y="-10068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2D77802-9A79-4279-950B-5CCF261FD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067" y="0"/>
            <a:ext cx="2048933" cy="183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1837266" y="2319866"/>
            <a:ext cx="8517467" cy="2709333"/>
          </a:xfrm>
          <a:prstGeom prst="roundRect">
            <a:avLst>
              <a:gd name="adj" fmla="val 50000"/>
            </a:avLst>
          </a:prstGeom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>
              <a:solidFill>
                <a:srgbClr val="FFFF0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fr-FR" sz="4000" b="1" dirty="0">
                <a:solidFill>
                  <a:srgbClr val="FFFF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SPÉCIFICITÉ DES </a:t>
            </a:r>
            <a:r>
              <a:rPr lang="fr-FR" sz="4000" b="1" dirty="0" err="1">
                <a:solidFill>
                  <a:srgbClr val="FFFF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PÉRICARDITEs</a:t>
            </a:r>
            <a:r>
              <a:rPr lang="fr-FR" sz="4000" b="1" dirty="0">
                <a:solidFill>
                  <a:srgbClr val="FFFF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DU PVVIH EN AFRIQUE</a:t>
            </a:r>
          </a:p>
          <a:p>
            <a:pPr algn="ctr"/>
            <a:endParaRPr lang="fr-FR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-25402" y="-42334"/>
            <a:ext cx="2438399" cy="338666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C836B56-CBF5-4B6C-96C2-CEFF5219FA50}"/>
              </a:ext>
            </a:extLst>
          </p:cNvPr>
          <p:cNvSpPr txBox="1"/>
          <p:nvPr/>
        </p:nvSpPr>
        <p:spPr>
          <a:xfrm>
            <a:off x="2412997" y="5933870"/>
            <a:ext cx="7473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Patrice ZABSONRE, Burkina Faso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D365CC-20FF-415B-BB6D-2D364618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25432"/>
            <a:ext cx="1670189" cy="309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0B4A77-F6DD-463D-980F-4B6661AAE7A5}"/>
              </a:ext>
            </a:extLst>
          </p:cNvPr>
          <p:cNvSpPr txBox="1"/>
          <p:nvPr/>
        </p:nvSpPr>
        <p:spPr>
          <a:xfrm>
            <a:off x="2605155" y="399532"/>
            <a:ext cx="7473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7èmes  Journées Internationales de la Société de Cardiologie du Burkina Faso</a:t>
            </a:r>
          </a:p>
        </p:txBody>
      </p:sp>
    </p:spTree>
    <p:extLst>
      <p:ext uri="{BB962C8B-B14F-4D97-AF65-F5344CB8AC3E}">
        <p14:creationId xmlns:p14="http://schemas.microsoft.com/office/powerpoint/2010/main" val="23870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Manifestations </a:t>
            </a:r>
            <a:r>
              <a:rPr lang="en-US" sz="2800" b="1" dirty="0" err="1">
                <a:solidFill>
                  <a:srgbClr val="FF0000"/>
                </a:solidFill>
                <a:latin typeface="Arial Black" pitchFamily="34" charset="0"/>
              </a:rPr>
              <a:t>cardiaques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 dans les populations </a:t>
            </a:r>
            <a:r>
              <a:rPr lang="en-US" sz="2800" b="1" dirty="0" err="1">
                <a:solidFill>
                  <a:srgbClr val="FF0000"/>
                </a:solidFill>
                <a:latin typeface="Arial Black" pitchFamily="34" charset="0"/>
              </a:rPr>
              <a:t>infectées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 par le VIH </a:t>
            </a:r>
            <a:r>
              <a:rPr lang="en-US" sz="2800" b="1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 Afrique = 10% (518 </a:t>
            </a:r>
            <a:r>
              <a:rPr lang="en-US" sz="2800" b="1" dirty="0" err="1">
                <a:solidFill>
                  <a:srgbClr val="FF0000"/>
                </a:solidFill>
                <a:latin typeface="Arial Black" pitchFamily="34" charset="0"/>
              </a:rPr>
              <a:t>cas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Black" pitchFamily="34" charset="0"/>
              </a:rPr>
              <a:t>parmi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 5328 patients </a:t>
            </a:r>
            <a:r>
              <a:rPr lang="en-US" sz="2800" b="1" dirty="0" err="1">
                <a:solidFill>
                  <a:srgbClr val="FF0000"/>
                </a:solidFill>
                <a:latin typeface="Arial Black" pitchFamily="34" charset="0"/>
              </a:rPr>
              <a:t>infectés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), 54% sous ARV, 2011</a:t>
            </a:r>
            <a:endParaRPr lang="kl-GL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917" t="10167" r="2553" b="4084"/>
          <a:stretch>
            <a:fillRect/>
          </a:stretch>
        </p:blipFill>
        <p:spPr bwMode="auto">
          <a:xfrm>
            <a:off x="2840084" y="1600201"/>
            <a:ext cx="65118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02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18" y="156424"/>
            <a:ext cx="8956712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Manifestations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cardiaques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dans les populations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infectées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par le VIH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Afrique</a:t>
            </a:r>
            <a:endParaRPr lang="fr-FR" sz="3200" b="1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516946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D397CE-4005-49C4-B831-A0717C5A83B2}"/>
              </a:ext>
            </a:extLst>
          </p:cNvPr>
          <p:cNvCxnSpPr/>
          <p:nvPr/>
        </p:nvCxnSpPr>
        <p:spPr>
          <a:xfrm>
            <a:off x="838200" y="1534702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515A9D0-10B0-40F2-B251-F79D79F6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978" y="1745496"/>
            <a:ext cx="8888044" cy="46685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DCF38A-C157-4660-AD18-186F4E6CAF1F}"/>
              </a:ext>
            </a:extLst>
          </p:cNvPr>
          <p:cNvSpPr txBox="1"/>
          <p:nvPr/>
        </p:nvSpPr>
        <p:spPr>
          <a:xfrm>
            <a:off x="7506684" y="6260181"/>
            <a:ext cx="4183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Sliwa</a:t>
            </a:r>
            <a:r>
              <a:rPr lang="fr-FR" sz="1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fr-FR" sz="14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fr-FR" sz="1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fr-FR" sz="1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Journal  2011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D02DA-BC85-4537-A265-437ED071ED8E}"/>
              </a:ext>
            </a:extLst>
          </p:cNvPr>
          <p:cNvSpPr/>
          <p:nvPr/>
        </p:nvSpPr>
        <p:spPr>
          <a:xfrm>
            <a:off x="8719929" y="5777948"/>
            <a:ext cx="1820093" cy="477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FB60A7-58D7-47BD-9AA4-2D735CAA26D2}"/>
              </a:ext>
            </a:extLst>
          </p:cNvPr>
          <p:cNvSpPr/>
          <p:nvPr/>
        </p:nvSpPr>
        <p:spPr>
          <a:xfrm>
            <a:off x="8878956" y="2191633"/>
            <a:ext cx="1661065" cy="477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5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5E8A9-19D4-4FD2-A01D-F8F544F3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489"/>
            <a:ext cx="10515600" cy="2406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Prévalence très variable selon les populations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PVVIH avec symptômes cardiaques : 46,5% de péricardite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F37065-D694-4761-A52A-EA591921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904875"/>
            <a:ext cx="11868150" cy="25241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4A0460-A848-4EF2-A9B4-1F8B0D64BACF}"/>
              </a:ext>
            </a:extLst>
          </p:cNvPr>
          <p:cNvSpPr txBox="1"/>
          <p:nvPr/>
        </p:nvSpPr>
        <p:spPr>
          <a:xfrm>
            <a:off x="7880188" y="6056787"/>
            <a:ext cx="295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</a:rPr>
              <a:t>Heart 2018 ; 0 : 1–9. </a:t>
            </a:r>
            <a:endParaRPr lang="fr-FR" sz="2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685121"/>
            <a:ext cx="9726976" cy="233235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latin typeface="Algerian" panose="04020705040A02060702" pitchFamily="82" charset="0"/>
              </a:rPr>
              <a:t>2. SPECIFICITE DE LA RELATION </a:t>
            </a:r>
            <a:r>
              <a:rPr lang="fr-FR" sz="3600" b="1" dirty="0" err="1">
                <a:latin typeface="Algerian" panose="04020705040A02060702" pitchFamily="82" charset="0"/>
              </a:rPr>
              <a:t>PericarditE</a:t>
            </a:r>
            <a:r>
              <a:rPr lang="fr-FR" sz="3600" b="1" dirty="0">
                <a:latin typeface="Algerian" panose="04020705040A02060702" pitchFamily="82" charset="0"/>
              </a:rPr>
              <a:t> - infection A VIH </a:t>
            </a:r>
            <a:br>
              <a:rPr lang="fr-FR" sz="3600" b="1" dirty="0">
                <a:latin typeface="Algerian" panose="04020705040A02060702" pitchFamily="82" charset="0"/>
              </a:rPr>
            </a:br>
            <a:r>
              <a:rPr lang="fr-FR" sz="3600" b="1" dirty="0">
                <a:solidFill>
                  <a:srgbClr val="00B0F0"/>
                </a:solidFill>
                <a:latin typeface="Algerian" panose="04020705040A02060702" pitchFamily="82" charset="0"/>
              </a:rPr>
              <a:t>TABLEAUX CLINIQUES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3950566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6054" y="2380359"/>
            <a:ext cx="1959051" cy="127422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A4EA95-63D9-4ABF-893F-98173AE09F13}"/>
              </a:ext>
            </a:extLst>
          </p:cNvPr>
          <p:cNvCxnSpPr/>
          <p:nvPr/>
        </p:nvCxnSpPr>
        <p:spPr>
          <a:xfrm>
            <a:off x="838200" y="3986084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6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48" y="141024"/>
            <a:ext cx="8956712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Manifestations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cardiaques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dans les populations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infectées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par le VIH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Afrique</a:t>
            </a:r>
            <a:endParaRPr lang="fr-FR" sz="3200" b="1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516946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D397CE-4005-49C4-B831-A0717C5A83B2}"/>
              </a:ext>
            </a:extLst>
          </p:cNvPr>
          <p:cNvCxnSpPr/>
          <p:nvPr/>
        </p:nvCxnSpPr>
        <p:spPr>
          <a:xfrm>
            <a:off x="838200" y="1534702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9">
            <a:extLst>
              <a:ext uri="{FF2B5EF4-FFF2-40B4-BE49-F238E27FC236}">
                <a16:creationId xmlns:a16="http://schemas.microsoft.com/office/drawing/2014/main" id="{3A18ACF6-934F-4125-B89E-4898AF8CFFBD}"/>
              </a:ext>
            </a:extLst>
          </p:cNvPr>
          <p:cNvSpPr txBox="1">
            <a:spLocks/>
          </p:cNvSpPr>
          <p:nvPr/>
        </p:nvSpPr>
        <p:spPr>
          <a:xfrm>
            <a:off x="1548149" y="1897919"/>
            <a:ext cx="9199364" cy="535531"/>
          </a:xfrm>
          <a:prstGeom prst="rect">
            <a:avLst/>
          </a:prstGeom>
          <a:solidFill>
            <a:srgbClr val="7030A0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solidFill>
                  <a:schemeClr val="bg1"/>
                </a:solidFill>
              </a:rPr>
              <a:t>Manifestations cliniques chez les patients africains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299DAA-85A8-46F4-8B57-70782F45FB9E}"/>
              </a:ext>
            </a:extLst>
          </p:cNvPr>
          <p:cNvSpPr txBox="1"/>
          <p:nvPr/>
        </p:nvSpPr>
        <p:spPr>
          <a:xfrm>
            <a:off x="683046" y="2996952"/>
            <a:ext cx="45488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b="1" dirty="0"/>
              <a:t> Péricardites asymptomatiques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1" dirty="0"/>
              <a:t>Symptômes possibles (11% des patients infectés par le VIH)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7EC6E42-8D93-4895-B847-E9D8E6D9BA9C}"/>
              </a:ext>
            </a:extLst>
          </p:cNvPr>
          <p:cNvSpPr txBox="1">
            <a:spLocks/>
          </p:cNvSpPr>
          <p:nvPr/>
        </p:nvSpPr>
        <p:spPr>
          <a:xfrm>
            <a:off x="5923722" y="2796666"/>
            <a:ext cx="5115339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</a:rPr>
              <a:t>Dyspnée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</a:rPr>
              <a:t>Instabilité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hémodynamique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F062F2-5B6B-4076-B68B-5138165431CD}"/>
              </a:ext>
            </a:extLst>
          </p:cNvPr>
          <p:cNvSpPr txBox="1"/>
          <p:nvPr/>
        </p:nvSpPr>
        <p:spPr>
          <a:xfrm>
            <a:off x="910439" y="5525974"/>
            <a:ext cx="448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="1" i="1" dirty="0" err="1">
                <a:solidFill>
                  <a:srgbClr val="00B0F0"/>
                </a:solidFill>
              </a:rPr>
              <a:t>tsekhe</a:t>
            </a:r>
            <a:r>
              <a:rPr lang="en-US" b="1" i="1" dirty="0">
                <a:solidFill>
                  <a:srgbClr val="00B0F0"/>
                </a:solidFill>
              </a:rPr>
              <a:t> M  </a:t>
            </a:r>
            <a:r>
              <a:rPr lang="en-US" b="1" i="1" dirty="0" err="1">
                <a:solidFill>
                  <a:srgbClr val="00B0F0"/>
                </a:solidFill>
              </a:rPr>
              <a:t>PLoS</a:t>
            </a:r>
            <a:r>
              <a:rPr lang="en-US" b="1" i="1" dirty="0">
                <a:solidFill>
                  <a:srgbClr val="00B0F0"/>
                </a:solidFill>
              </a:rPr>
              <a:t> ONE 3 : e2253 2008</a:t>
            </a:r>
            <a:endParaRPr lang="fr-FR" b="1" i="1" dirty="0">
              <a:solidFill>
                <a:srgbClr val="00B0F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CA40FD-C6F3-4F29-B687-7EC8477DC280}"/>
              </a:ext>
            </a:extLst>
          </p:cNvPr>
          <p:cNvSpPr txBox="1"/>
          <p:nvPr/>
        </p:nvSpPr>
        <p:spPr>
          <a:xfrm>
            <a:off x="6136625" y="4971976"/>
            <a:ext cx="4480989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</a:rPr>
              <a:t>Investigation of the Management of </a:t>
            </a:r>
            <a:r>
              <a:rPr lang="en-US" b="1" i="1" dirty="0" err="1">
                <a:solidFill>
                  <a:srgbClr val="00B0F0"/>
                </a:solidFill>
              </a:rPr>
              <a:t>Pericarditis</a:t>
            </a:r>
            <a:r>
              <a:rPr lang="en-US" b="1" i="1" dirty="0">
                <a:solidFill>
                  <a:srgbClr val="00B0F0"/>
                </a:solidFill>
              </a:rPr>
              <a:t>  in  Africa  (IMPI  Africa)  registry</a:t>
            </a:r>
            <a:r>
              <a:rPr lang="fr-FR" b="1" i="1" dirty="0">
                <a:solidFill>
                  <a:srgbClr val="00B0F0"/>
                </a:solidFill>
              </a:rPr>
              <a:t>  (</a:t>
            </a:r>
            <a:r>
              <a:rPr lang="en-US" b="1" i="1" dirty="0">
                <a:solidFill>
                  <a:srgbClr val="00B0F0"/>
                </a:solidFill>
              </a:rPr>
              <a:t>South  Africa,  Nigeria  and  Cameroon)</a:t>
            </a:r>
            <a:endParaRPr lang="fr-FR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352024" y="452289"/>
            <a:ext cx="9922565" cy="91440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Manifestations </a:t>
            </a:r>
            <a:r>
              <a:rPr lang="en-US" sz="3600" b="1" dirty="0" err="1">
                <a:solidFill>
                  <a:srgbClr val="FF0000"/>
                </a:solidFill>
                <a:latin typeface="Arial Black" pitchFamily="34" charset="0"/>
              </a:rPr>
              <a:t>cliniques</a:t>
            </a:r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 dans les populations </a:t>
            </a:r>
            <a:r>
              <a:rPr lang="en-US" sz="3600" b="1" dirty="0" err="1">
                <a:solidFill>
                  <a:srgbClr val="FF0000"/>
                </a:solidFill>
                <a:latin typeface="Arial Black" pitchFamily="34" charset="0"/>
              </a:rPr>
              <a:t>infectées</a:t>
            </a:r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 par le VIH </a:t>
            </a:r>
            <a:r>
              <a:rPr lang="en-US" sz="3600" b="1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 Afrique</a:t>
            </a:r>
            <a:endParaRPr lang="fr-F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272620AB-D2F3-4C22-8D56-19D36DB69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C765BC1-9537-4447-86A4-F2C77AD3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" y="1531413"/>
            <a:ext cx="11038115" cy="53265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88CC24-ACB2-451B-A078-04555CECA9FA}"/>
              </a:ext>
            </a:extLst>
          </p:cNvPr>
          <p:cNvSpPr/>
          <p:nvPr/>
        </p:nvSpPr>
        <p:spPr>
          <a:xfrm>
            <a:off x="2984739" y="5641675"/>
            <a:ext cx="3455817" cy="535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>
                <a:solidFill>
                  <a:schemeClr val="bg1"/>
                </a:solidFill>
              </a:rPr>
              <a:t>Epanchement péricardique asymptomatique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A3B982-553A-4AFE-920D-B0E6D9677179}"/>
              </a:ext>
            </a:extLst>
          </p:cNvPr>
          <p:cNvSpPr/>
          <p:nvPr/>
        </p:nvSpPr>
        <p:spPr>
          <a:xfrm>
            <a:off x="3029512" y="3540090"/>
            <a:ext cx="1805795" cy="3450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>
                <a:solidFill>
                  <a:srgbClr val="FFFF00"/>
                </a:solidFill>
              </a:rPr>
              <a:t>Constriction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C2222-1135-427F-A71D-22B78BEBA5E7}"/>
              </a:ext>
            </a:extLst>
          </p:cNvPr>
          <p:cNvSpPr/>
          <p:nvPr/>
        </p:nvSpPr>
        <p:spPr>
          <a:xfrm>
            <a:off x="7305956" y="3540090"/>
            <a:ext cx="1805795" cy="3450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>
                <a:solidFill>
                  <a:srgbClr val="FFFF00"/>
                </a:solidFill>
              </a:rPr>
              <a:t>Tamponnade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8D43E-ABF6-496C-B716-6ADEBE241CEE}"/>
              </a:ext>
            </a:extLst>
          </p:cNvPr>
          <p:cNvSpPr/>
          <p:nvPr/>
        </p:nvSpPr>
        <p:spPr>
          <a:xfrm>
            <a:off x="7548107" y="5788877"/>
            <a:ext cx="2392806" cy="3450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>
                <a:solidFill>
                  <a:schemeClr val="bg1"/>
                </a:solidFill>
              </a:rPr>
              <a:t> Péricardites aigues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6788CB-E1E3-4B86-8651-98ED82F0849B}"/>
              </a:ext>
            </a:extLst>
          </p:cNvPr>
          <p:cNvSpPr/>
          <p:nvPr/>
        </p:nvSpPr>
        <p:spPr>
          <a:xfrm>
            <a:off x="7548107" y="1590526"/>
            <a:ext cx="3416060" cy="9115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>
                <a:solidFill>
                  <a:srgbClr val="FFFF00"/>
                </a:solidFill>
              </a:rPr>
              <a:t>Epanchement péricardique symptomatique </a:t>
            </a:r>
          </a:p>
          <a:p>
            <a:pPr algn="ctr"/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5B549450-DF30-482C-998A-58F354E9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565" y="0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82F1B-232B-409A-978A-7654BFE9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2" y="428937"/>
            <a:ext cx="10363200" cy="914400"/>
          </a:xfrm>
        </p:spPr>
        <p:txBody>
          <a:bodyPr/>
          <a:lstStyle/>
          <a:p>
            <a:pPr algn="ctr"/>
            <a:r>
              <a:rPr lang="fr-FR" sz="4400" b="1" dirty="0">
                <a:solidFill>
                  <a:srgbClr val="00B0F0"/>
                </a:solidFill>
                <a:latin typeface="Algerian" panose="04020705040A02060702" pitchFamily="82" charset="0"/>
              </a:rPr>
              <a:t>TABLEAUX CLINIQUES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B22D365-4BBC-4864-8E9A-2C98176DA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852751"/>
              </p:ext>
            </p:extLst>
          </p:nvPr>
        </p:nvGraphicFramePr>
        <p:xfrm>
          <a:off x="1027289" y="1773914"/>
          <a:ext cx="10440363" cy="4156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247">
                  <a:extLst>
                    <a:ext uri="{9D8B030D-6E8A-4147-A177-3AD203B41FA5}">
                      <a16:colId xmlns:a16="http://schemas.microsoft.com/office/drawing/2014/main" val="80028124"/>
                    </a:ext>
                  </a:extLst>
                </a:gridCol>
                <a:gridCol w="8251116">
                  <a:extLst>
                    <a:ext uri="{9D8B030D-6E8A-4147-A177-3AD203B41FA5}">
                      <a16:colId xmlns:a16="http://schemas.microsoft.com/office/drawing/2014/main" val="2134444633"/>
                    </a:ext>
                  </a:extLst>
                </a:gridCol>
              </a:tblGrid>
              <a:tr h="822104">
                <a:tc>
                  <a:txBody>
                    <a:bodyPr/>
                    <a:lstStyle/>
                    <a:p>
                      <a:r>
                        <a:rPr lang="fr-B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PERICARDITIS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PATTERN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664208"/>
                  </a:ext>
                </a:extLst>
              </a:tr>
              <a:tr h="822104">
                <a:tc>
                  <a:txBody>
                    <a:bodyPr/>
                    <a:lstStyle/>
                    <a:p>
                      <a:r>
                        <a:rPr lang="fr-B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Acute</a:t>
                      </a:r>
                      <a:endParaRPr lang="fr-FR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Inflammatory pericardial syndrome: at least 2 of 4 criteria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pericarditic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chest pain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pericardial friction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new over-shift of diffuse ST or PQ offset on the ECG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pericardial effusion (new or worsening).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data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elevation of inflammatory biomarkers (CRP, VS, white blood cells)</a:t>
                      </a:r>
                      <a:b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evidence of pericardial inflammation by imaging technique (CT, MRI)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7225"/>
                  </a:ext>
                </a:extLst>
              </a:tr>
            </a:tbl>
          </a:graphicData>
        </a:graphic>
      </p:graphicFrame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0B501BB2-74D3-4F68-AFC2-D6AF90B25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82F1B-232B-409A-978A-7654BFE9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76" y="256815"/>
            <a:ext cx="10363200" cy="914400"/>
          </a:xfrm>
        </p:spPr>
        <p:txBody>
          <a:bodyPr/>
          <a:lstStyle/>
          <a:p>
            <a:pPr algn="ctr"/>
            <a:r>
              <a:rPr lang="fr-FR" sz="4400" b="1" dirty="0">
                <a:solidFill>
                  <a:srgbClr val="00B0F0"/>
                </a:solidFill>
                <a:latin typeface="Algerian" panose="04020705040A02060702" pitchFamily="82" charset="0"/>
              </a:rPr>
              <a:t>TABLEAUX CLINIQUES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B22D365-4BBC-4864-8E9A-2C98176DA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317510"/>
              </p:ext>
            </p:extLst>
          </p:nvPr>
        </p:nvGraphicFramePr>
        <p:xfrm>
          <a:off x="715618" y="1429670"/>
          <a:ext cx="10526124" cy="412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532">
                  <a:extLst>
                    <a:ext uri="{9D8B030D-6E8A-4147-A177-3AD203B41FA5}">
                      <a16:colId xmlns:a16="http://schemas.microsoft.com/office/drawing/2014/main" val="80028124"/>
                    </a:ext>
                  </a:extLst>
                </a:gridCol>
                <a:gridCol w="7887592">
                  <a:extLst>
                    <a:ext uri="{9D8B030D-6E8A-4147-A177-3AD203B41FA5}">
                      <a16:colId xmlns:a16="http://schemas.microsoft.com/office/drawing/2014/main" val="2134444633"/>
                    </a:ext>
                  </a:extLst>
                </a:gridCol>
              </a:tblGrid>
              <a:tr h="822104">
                <a:tc>
                  <a:txBody>
                    <a:bodyPr/>
                    <a:lstStyle/>
                    <a:p>
                      <a:r>
                        <a:rPr lang="fr-BE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PERICARDITIS </a:t>
                      </a:r>
                      <a:endParaRPr lang="fr-FR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PATTERN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fr-FR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664208"/>
                  </a:ext>
                </a:extLst>
              </a:tr>
              <a:tr h="8221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BE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Incessant = </a:t>
                      </a:r>
                      <a:r>
                        <a:rPr lang="fr-BE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subacute</a:t>
                      </a:r>
                      <a:endParaRPr lang="fr-FR" b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Pericarditis for 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than 4 to 6 weeks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 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 than 3 months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remission</a:t>
                      </a:r>
                      <a:endParaRPr lang="fr-FR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47225"/>
                  </a:ext>
                </a:extLst>
              </a:tr>
              <a:tr h="8221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fr-FR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Recurrent</a:t>
                      </a:r>
                      <a:endParaRPr lang="fr-FR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Recurrence of pericarditis after a first documented episode of acute pericarditis and a symptomless period of 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to 6 weeks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more (usually less than 18-24 months, but a specific upper limit is not established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553518"/>
                  </a:ext>
                </a:extLst>
              </a:tr>
              <a:tr h="82210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fr-BE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Chronic</a:t>
                      </a:r>
                      <a:endParaRPr lang="fr-FR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Pericarditis in over 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months</a:t>
                      </a:r>
                      <a:endParaRPr lang="fr-FR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234228"/>
                  </a:ext>
                </a:extLst>
              </a:tr>
            </a:tbl>
          </a:graphicData>
        </a:graphic>
      </p:graphicFrame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E9F8D001-3426-4A4A-B869-7AA6BAB48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773152" y="2604555"/>
            <a:ext cx="11418848" cy="914400"/>
          </a:xfrm>
        </p:spPr>
        <p:txBody>
          <a:bodyPr rtlCol="0">
            <a:normAutofit fontScale="90000"/>
          </a:bodyPr>
          <a:lstStyle/>
          <a:p>
            <a:r>
              <a:rPr lang="en-US" sz="3600" b="1" dirty="0">
                <a:latin typeface="Algerian" panose="04020705040A02060702" pitchFamily="82" charset="0"/>
                <a:cs typeface="Times New Roman" panose="02020603050405020304" pitchFamily="18" charset="0"/>
              </a:rPr>
              <a:t>Le </a:t>
            </a:r>
            <a:r>
              <a:rPr lang="en-US" sz="3600" b="1" dirty="0" err="1">
                <a:latin typeface="Algerian" panose="04020705040A02060702" pitchFamily="82" charset="0"/>
                <a:cs typeface="Times New Roman" panose="02020603050405020304" pitchFamily="18" charset="0"/>
              </a:rPr>
              <a:t>défi</a:t>
            </a:r>
            <a:r>
              <a:rPr lang="en-US" sz="3600" b="1" dirty="0"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Algerian" panose="04020705040A02060702" pitchFamily="82" charset="0"/>
                <a:cs typeface="Times New Roman" panose="02020603050405020304" pitchFamily="18" charset="0"/>
              </a:rPr>
              <a:t>diagnostique</a:t>
            </a:r>
            <a:r>
              <a:rPr lang="en-US" sz="3600" b="1" dirty="0">
                <a:latin typeface="Algerian" panose="04020705040A02060702" pitchFamily="82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atin typeface="Algerian" panose="04020705040A02060702" pitchFamily="82" charset="0"/>
                <a:cs typeface="Times New Roman" panose="02020603050405020304" pitchFamily="18" charset="0"/>
              </a:rPr>
              <a:t>l’étiologie</a:t>
            </a:r>
            <a:r>
              <a:rPr lang="en-US" sz="3600" b="1" dirty="0">
                <a:latin typeface="Algerian" panose="04020705040A02060702" pitchFamily="82" charset="0"/>
                <a:cs typeface="Times New Roman" panose="02020603050405020304" pitchFamily="18" charset="0"/>
              </a:rPr>
              <a:t> des </a:t>
            </a:r>
            <a:r>
              <a:rPr lang="en-US" sz="3600" b="1" dirty="0" err="1">
                <a:latin typeface="Algerian" panose="04020705040A02060702" pitchFamily="82" charset="0"/>
                <a:cs typeface="Times New Roman" panose="02020603050405020304" pitchFamily="18" charset="0"/>
              </a:rPr>
              <a:t>péricardites</a:t>
            </a:r>
            <a:endParaRPr lang="fr-FR" sz="3600" b="1" dirty="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F60FFB8C-0DD6-44DF-8D0A-C9822847C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3548" y="273402"/>
            <a:ext cx="8229600" cy="868346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Etiologies des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chez les patients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infectés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 le VIH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riangle isocèle 4"/>
          <p:cNvSpPr/>
          <p:nvPr/>
        </p:nvSpPr>
        <p:spPr>
          <a:xfrm>
            <a:off x="3317993" y="2276051"/>
            <a:ext cx="4873024" cy="32147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751527" y="1577831"/>
            <a:ext cx="2143140" cy="584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fr-FR" sz="3200" b="1" dirty="0"/>
              <a:t>Infections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604310" y="4952152"/>
            <a:ext cx="2792776" cy="107721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en-US" sz="3200" b="1" dirty="0"/>
              <a:t>Cause </a:t>
            </a:r>
            <a:r>
              <a:rPr lang="en-US" sz="3200" b="1" dirty="0" err="1"/>
              <a:t>idiopathique</a:t>
            </a:r>
            <a:endParaRPr lang="en-US" sz="3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31113" y="4097195"/>
            <a:ext cx="2673587" cy="2369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Néoplasique</a:t>
            </a:r>
            <a:endParaRPr lang="en-US" sz="3600" b="1" dirty="0"/>
          </a:p>
          <a:p>
            <a:pPr>
              <a:buFont typeface="Wingdings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 err="1"/>
              <a:t>Lymphome</a:t>
            </a:r>
            <a:r>
              <a:rPr lang="en-US" sz="2800" b="1" dirty="0"/>
              <a:t> non-Hodgkin   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 err="1"/>
              <a:t>Sarcome</a:t>
            </a:r>
            <a:r>
              <a:rPr lang="en-US" sz="2800" b="1" dirty="0"/>
              <a:t> de Kaposi </a:t>
            </a:r>
            <a:r>
              <a:rPr lang="fr-FR" sz="2400" b="1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318633" y="985464"/>
            <a:ext cx="2792776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Bactériennes</a:t>
            </a:r>
            <a:r>
              <a:rPr lang="en-US" sz="3200" b="1" dirty="0"/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Tuberculeuses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 err="1"/>
              <a:t>Virales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Fungiques</a:t>
            </a:r>
            <a:endParaRPr lang="en-US" sz="3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438187" y="4228877"/>
            <a:ext cx="2632636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Pathogénèse</a:t>
            </a:r>
            <a:r>
              <a:rPr lang="fr-FR" sz="3200" b="1" dirty="0"/>
              <a:t> </a:t>
            </a:r>
          </a:p>
        </p:txBody>
      </p:sp>
      <p:pic>
        <p:nvPicPr>
          <p:cNvPr id="11" name="Espace réservé du contenu 3">
            <a:extLst>
              <a:ext uri="{FF2B5EF4-FFF2-40B4-BE49-F238E27FC236}">
                <a16:creationId xmlns:a16="http://schemas.microsoft.com/office/drawing/2014/main" id="{E0B00EB7-EB2F-48A8-85B3-D5BCE81CA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82427" y="140992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685121"/>
            <a:ext cx="9726976" cy="233235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latin typeface="Algerian" panose="04020705040A02060702" pitchFamily="82" charset="0"/>
              </a:rPr>
              <a:t>1. SPECIFICITE DE LA RELATION </a:t>
            </a:r>
            <a:r>
              <a:rPr lang="fr-FR" sz="3600" b="1" dirty="0" err="1">
                <a:latin typeface="Algerian" panose="04020705040A02060702" pitchFamily="82" charset="0"/>
              </a:rPr>
              <a:t>PericarditE</a:t>
            </a:r>
            <a:r>
              <a:rPr lang="fr-FR" sz="3600" b="1" dirty="0">
                <a:latin typeface="Algerian" panose="04020705040A02060702" pitchFamily="82" charset="0"/>
              </a:rPr>
              <a:t> - infection A VIH </a:t>
            </a:r>
            <a:r>
              <a:rPr lang="fr-FR" sz="3600" b="1" dirty="0">
                <a:solidFill>
                  <a:srgbClr val="00B0F0"/>
                </a:solidFill>
                <a:latin typeface="Algerian" panose="04020705040A02060702" pitchFamily="82" charset="0"/>
              </a:rPr>
              <a:t>EPIDEMIOLOGIE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3950566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6054" y="2380359"/>
            <a:ext cx="1959051" cy="127422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A4EA95-63D9-4ABF-893F-98173AE09F13}"/>
              </a:ext>
            </a:extLst>
          </p:cNvPr>
          <p:cNvCxnSpPr/>
          <p:nvPr/>
        </p:nvCxnSpPr>
        <p:spPr>
          <a:xfrm>
            <a:off x="838200" y="3986084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7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5E8A9-19D4-4FD2-A01D-F8F544F3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7450"/>
            <a:ext cx="10515600" cy="2615128"/>
          </a:xfrm>
        </p:spPr>
        <p:txBody>
          <a:bodyPr>
            <a:normAutofit fontScale="92500"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PERICARDITES PURULENTES </a:t>
            </a:r>
            <a:r>
              <a:rPr lang="fr-FR" sz="4000" b="1" dirty="0"/>
              <a:t>facilement reconnues sur l’aspect du liquide de ponction péricardique</a:t>
            </a:r>
          </a:p>
          <a:p>
            <a:r>
              <a:rPr lang="fr-FR" sz="4000" b="1" dirty="0"/>
              <a:t>Pas si fréquentes</a:t>
            </a:r>
          </a:p>
          <a:p>
            <a:r>
              <a:rPr lang="fr-FR" sz="4000" b="1" dirty="0">
                <a:solidFill>
                  <a:srgbClr val="FF0000"/>
                </a:solidFill>
              </a:rPr>
              <a:t>2% à 18% de l’ensemble des cas de péricardite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F37065-D694-4761-A52A-EA5919211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07924"/>
            <a:ext cx="11868150" cy="25241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F771A5-5FCB-49A0-908D-CB8750CDDF78}"/>
              </a:ext>
            </a:extLst>
          </p:cNvPr>
          <p:cNvSpPr txBox="1"/>
          <p:nvPr/>
        </p:nvSpPr>
        <p:spPr>
          <a:xfrm>
            <a:off x="7642578" y="6287911"/>
            <a:ext cx="38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  <a:cs typeface="Calibri" panose="020F0502020204030204" pitchFamily="34" charset="0"/>
              </a:rPr>
              <a:t>Noubiap</a:t>
            </a:r>
            <a:r>
              <a:rPr lang="fr-FR" b="1" i="1" dirty="0">
                <a:solidFill>
                  <a:srgbClr val="00B0F0"/>
                </a:solidFill>
                <a:cs typeface="Calibri" panose="020F0502020204030204" pitchFamily="34" charset="0"/>
              </a:rPr>
              <a:t> JJ, et al. </a:t>
            </a:r>
            <a:r>
              <a:rPr lang="fr-FR" b="1" i="1" dirty="0" err="1">
                <a:solidFill>
                  <a:srgbClr val="00B0F0"/>
                </a:solidFill>
                <a:cs typeface="Calibri" panose="020F0502020204030204" pitchFamily="34" charset="0"/>
              </a:rPr>
              <a:t>Heart</a:t>
            </a:r>
            <a:r>
              <a:rPr lang="fr-FR" b="1" i="1" dirty="0">
                <a:solidFill>
                  <a:srgbClr val="00B0F0"/>
                </a:solidFill>
                <a:cs typeface="Calibri" panose="020F0502020204030204" pitchFamily="34" charset="0"/>
              </a:rPr>
              <a:t> 2018 : 0 ; 1–9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72E4B-4F5E-4CE3-A877-F0219B2F8D78}"/>
              </a:ext>
            </a:extLst>
          </p:cNvPr>
          <p:cNvSpPr/>
          <p:nvPr/>
        </p:nvSpPr>
        <p:spPr>
          <a:xfrm>
            <a:off x="308780" y="2890806"/>
            <a:ext cx="11362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Etiologies des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chez les patients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infectés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3587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5566F-70C8-4E45-AD70-8D3B39B7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76" y="236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Etiologies des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chez les PVVIH variables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fonction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niveau 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l’immunité</a:t>
            </a:r>
            <a:endParaRPr lang="fr-FR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4080E-14AE-4E13-8703-8446F2545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8A6B9D-0327-4BB2-A5BC-A851E042C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38" y="1815925"/>
            <a:ext cx="5257800" cy="4162633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FEF2F2-C1BF-4D8C-BD7C-31EDC32DD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026" y="2446516"/>
            <a:ext cx="5248275" cy="34034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33E8C4-C00A-4F8C-9976-A456E6440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525" y="1815925"/>
            <a:ext cx="5257800" cy="657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13B0C0-7A8E-4AE2-81CF-0B58306A2609}"/>
              </a:ext>
            </a:extLst>
          </p:cNvPr>
          <p:cNvSpPr/>
          <p:nvPr/>
        </p:nvSpPr>
        <p:spPr>
          <a:xfrm>
            <a:off x="6337989" y="2393112"/>
            <a:ext cx="5093299" cy="362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874B7-344E-4C19-A668-24AE79B69775}"/>
              </a:ext>
            </a:extLst>
          </p:cNvPr>
          <p:cNvSpPr/>
          <p:nvPr/>
        </p:nvSpPr>
        <p:spPr>
          <a:xfrm>
            <a:off x="790484" y="2736469"/>
            <a:ext cx="5431826" cy="586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48F966-9711-4A1C-8E0F-76A2712E251C}"/>
              </a:ext>
            </a:extLst>
          </p:cNvPr>
          <p:cNvSpPr txBox="1"/>
          <p:nvPr/>
        </p:nvSpPr>
        <p:spPr>
          <a:xfrm>
            <a:off x="5442333" y="6389511"/>
            <a:ext cx="610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Thienemann</a:t>
            </a:r>
            <a:r>
              <a:rPr lang="fr-FR" sz="16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 </a:t>
            </a:r>
            <a:r>
              <a:rPr lang="en-US" sz="16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Heart Journal 2013 : 34 ; 3538–3546 </a:t>
            </a:r>
            <a:endParaRPr lang="fr-FR" sz="1600" b="1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18A18FAB-8A38-46B4-8BF9-7B5F5519E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70" y="170873"/>
            <a:ext cx="2114411" cy="1375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D8690B-810D-46B0-BAFE-3971277AB0FF}"/>
              </a:ext>
            </a:extLst>
          </p:cNvPr>
          <p:cNvSpPr/>
          <p:nvPr/>
        </p:nvSpPr>
        <p:spPr>
          <a:xfrm>
            <a:off x="760712" y="5263211"/>
            <a:ext cx="5363862" cy="586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51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5E8A9-19D4-4FD2-A01D-F8F544F3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4385191"/>
            <a:ext cx="11497090" cy="1791771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La TUBERCULOSE est la</a:t>
            </a:r>
            <a:r>
              <a:rPr lang="fr-FR" sz="4000" b="1" dirty="0"/>
              <a:t> </a:t>
            </a:r>
            <a:r>
              <a:rPr lang="fr-FR" sz="4000" b="1" dirty="0">
                <a:solidFill>
                  <a:srgbClr val="FF0000"/>
                </a:solidFill>
              </a:rPr>
              <a:t>cause la plus fréquente </a:t>
            </a:r>
            <a:r>
              <a:rPr lang="fr-FR" sz="4000" b="1" dirty="0"/>
              <a:t>des maladies du péricarde en Afrique </a:t>
            </a:r>
            <a:r>
              <a:rPr lang="fr-FR" sz="4000" b="1" dirty="0" err="1"/>
              <a:t>Sub</a:t>
            </a:r>
            <a:r>
              <a:rPr lang="fr-FR" sz="4000" b="1" dirty="0"/>
              <a:t> – Saharienne chez les infectés ou non par le VIH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F37065-D694-4761-A52A-EA591921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97266"/>
            <a:ext cx="11868150" cy="25241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F771A5-5FCB-49A0-908D-CB8750CDDF78}"/>
              </a:ext>
            </a:extLst>
          </p:cNvPr>
          <p:cNvSpPr txBox="1"/>
          <p:nvPr/>
        </p:nvSpPr>
        <p:spPr>
          <a:xfrm>
            <a:off x="7642578" y="6287911"/>
            <a:ext cx="38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  <a:cs typeface="Calibri" panose="020F0502020204030204" pitchFamily="34" charset="0"/>
              </a:rPr>
              <a:t>Noubiap</a:t>
            </a:r>
            <a:r>
              <a:rPr lang="fr-FR" b="1" i="1" dirty="0">
                <a:solidFill>
                  <a:srgbClr val="00B0F0"/>
                </a:solidFill>
                <a:cs typeface="Calibri" panose="020F0502020204030204" pitchFamily="34" charset="0"/>
              </a:rPr>
              <a:t> JJ, et al. </a:t>
            </a:r>
            <a:r>
              <a:rPr lang="fr-FR" b="1" i="1" dirty="0" err="1">
                <a:solidFill>
                  <a:srgbClr val="00B0F0"/>
                </a:solidFill>
                <a:cs typeface="Calibri" panose="020F0502020204030204" pitchFamily="34" charset="0"/>
              </a:rPr>
              <a:t>Heart</a:t>
            </a:r>
            <a:r>
              <a:rPr lang="fr-FR" b="1" i="1" dirty="0">
                <a:solidFill>
                  <a:srgbClr val="00B0F0"/>
                </a:solidFill>
                <a:cs typeface="Calibri" panose="020F0502020204030204" pitchFamily="34" charset="0"/>
              </a:rPr>
              <a:t> 2018 : 0 ; 1–9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72E4B-4F5E-4CE3-A877-F0219B2F8D78}"/>
              </a:ext>
            </a:extLst>
          </p:cNvPr>
          <p:cNvSpPr/>
          <p:nvPr/>
        </p:nvSpPr>
        <p:spPr>
          <a:xfrm>
            <a:off x="755374" y="3105834"/>
            <a:ext cx="10681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Etiologies des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chez les patients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infectés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8814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F9025B-8DB6-482E-BC75-B9682BD4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7" y="1279525"/>
            <a:ext cx="10515600" cy="381176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 T - IL UNE RELATION ENTRE TUBERCULOSE ET INFECTION A VIH ?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OUI !!!</a:t>
            </a:r>
            <a:endParaRPr lang="fr-FR" sz="5400" b="1" dirty="0">
              <a:solidFill>
                <a:srgbClr val="FF0000"/>
              </a:solidFill>
            </a:endParaRPr>
          </a:p>
        </p:txBody>
      </p:sp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08F66C3A-7541-42FC-B4E4-D4BAEF2AB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43889" y="206098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25778" y="217611"/>
            <a:ext cx="11683193" cy="843006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Endémie tuberculeuse  en Afrique : taux d’incidence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 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444DCB1F-738F-439F-A705-FB8566468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2389" y="905968"/>
            <a:ext cx="9437510" cy="5415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AC24B2-DEA0-4C00-8DCA-B3598545BA8F}"/>
              </a:ext>
            </a:extLst>
          </p:cNvPr>
          <p:cNvSpPr/>
          <p:nvPr/>
        </p:nvSpPr>
        <p:spPr>
          <a:xfrm>
            <a:off x="6768555" y="6455723"/>
            <a:ext cx="398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fr-FR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fr-FR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Report 2020 WHO 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2A2A5CF0-1B40-4D5C-A828-DF60ED8BB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403" y="1194977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10" y="520992"/>
            <a:ext cx="9403903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Algerian" panose="04020705040A02060702" pitchFamily="82" charset="0"/>
              </a:rPr>
              <a:t>LE point sur la </a:t>
            </a:r>
            <a:r>
              <a:rPr lang="fr-FR" sz="3600" b="1" dirty="0" err="1">
                <a:latin typeface="Algerian" panose="04020705040A02060702" pitchFamily="82" charset="0"/>
              </a:rPr>
              <a:t>pandemie</a:t>
            </a:r>
            <a:r>
              <a:rPr lang="fr-FR" sz="3600" b="1" dirty="0">
                <a:latin typeface="Algerian" panose="04020705040A02060702" pitchFamily="82" charset="0"/>
              </a:rPr>
              <a:t> de </a:t>
            </a:r>
            <a:r>
              <a:rPr lang="fr-FR" sz="3600" b="1" dirty="0" err="1">
                <a:latin typeface="Algerian" panose="04020705040A02060702" pitchFamily="82" charset="0"/>
              </a:rPr>
              <a:t>linfection</a:t>
            </a:r>
            <a:r>
              <a:rPr lang="fr-FR" sz="3600" b="1" dirty="0">
                <a:latin typeface="Algerian" panose="04020705040A02060702" pitchFamily="82" charset="0"/>
              </a:rPr>
              <a:t> a </a:t>
            </a:r>
            <a:r>
              <a:rPr lang="fr-FR" sz="3600" b="1" dirty="0" err="1">
                <a:latin typeface="Algerian" panose="04020705040A02060702" pitchFamily="82" charset="0"/>
              </a:rPr>
              <a:t>vih</a:t>
            </a:r>
            <a:r>
              <a:rPr lang="fr-FR" sz="3600" b="1" dirty="0">
                <a:latin typeface="Algerian" panose="04020705040A02060702" pitchFamily="82" charset="0"/>
              </a:rPr>
              <a:t> en </a:t>
            </a:r>
            <a:r>
              <a:rPr lang="fr-FR" sz="3600" b="1" dirty="0" err="1">
                <a:latin typeface="Algerian" panose="04020705040A02060702" pitchFamily="82" charset="0"/>
              </a:rPr>
              <a:t>afrique</a:t>
            </a:r>
            <a:endParaRPr lang="fr-FR" sz="3600" b="1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37896" y="762455"/>
            <a:ext cx="1533894" cy="99769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846555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A14B1D5-9CFD-4651-BADB-6EF70F82CD0A}"/>
              </a:ext>
            </a:extLst>
          </p:cNvPr>
          <p:cNvCxnSpPr/>
          <p:nvPr/>
        </p:nvCxnSpPr>
        <p:spPr>
          <a:xfrm>
            <a:off x="838200" y="1864311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576DA85-8067-4C4F-8A9D-A3C2FBA7D9B1}"/>
              </a:ext>
            </a:extLst>
          </p:cNvPr>
          <p:cNvSpPr txBox="1"/>
          <p:nvPr/>
        </p:nvSpPr>
        <p:spPr>
          <a:xfrm>
            <a:off x="838200" y="1984443"/>
            <a:ext cx="5145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Poids de l’infection à VIH en Afrique Sub-Saharienne</a:t>
            </a:r>
          </a:p>
        </p:txBody>
      </p:sp>
      <p:pic>
        <p:nvPicPr>
          <p:cNvPr id="12" name="Picture 2" descr="C:\Users\user\Pictures\Nouveau dossier\carte afrique sub saharienne.PNG">
            <a:extLst>
              <a:ext uri="{FF2B5EF4-FFF2-40B4-BE49-F238E27FC236}">
                <a16:creationId xmlns:a16="http://schemas.microsoft.com/office/drawing/2014/main" id="{37077492-AEEC-45F7-B06F-9CCBEBFD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146" y="1658404"/>
            <a:ext cx="4410691" cy="489654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70F013-81F6-4AC3-BCF1-A54A044E41C8}"/>
              </a:ext>
            </a:extLst>
          </p:cNvPr>
          <p:cNvSpPr/>
          <p:nvPr/>
        </p:nvSpPr>
        <p:spPr>
          <a:xfrm>
            <a:off x="773015" y="3881905"/>
            <a:ext cx="5894773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3200" b="1" dirty="0"/>
              <a:t> 12% de la population mondiale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b="1" dirty="0"/>
              <a:t>mais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3200" b="1" dirty="0"/>
              <a:t> </a:t>
            </a:r>
            <a:r>
              <a:rPr lang="fr-FR" sz="3200" b="1" dirty="0">
                <a:solidFill>
                  <a:srgbClr val="00B0F0"/>
                </a:solidFill>
              </a:rPr>
              <a:t>68%  des PVVIH mondiaux (23 millions)</a:t>
            </a:r>
          </a:p>
        </p:txBody>
      </p:sp>
    </p:spTree>
    <p:extLst>
      <p:ext uri="{BB962C8B-B14F-4D97-AF65-F5344CB8AC3E}">
        <p14:creationId xmlns:p14="http://schemas.microsoft.com/office/powerpoint/2010/main" val="36396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040"/>
            <a:ext cx="9220200" cy="1325563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Etiologies des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chez les PVVIH variable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l’immunité</a:t>
            </a:r>
            <a:endParaRPr lang="fr-FR" sz="3600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6054" y="237527"/>
            <a:ext cx="1900841" cy="123636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787914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2CC4E1B-E998-40ED-8E07-8F8856BED8EC}"/>
              </a:ext>
            </a:extLst>
          </p:cNvPr>
          <p:cNvCxnSpPr/>
          <p:nvPr/>
        </p:nvCxnSpPr>
        <p:spPr>
          <a:xfrm>
            <a:off x="829322" y="1823426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6E1EDC8-674C-4B40-BD60-450B2F7F0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04" y="2510063"/>
            <a:ext cx="6902536" cy="26715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18F0498-E810-4695-8816-B58D531AF242}"/>
              </a:ext>
            </a:extLst>
          </p:cNvPr>
          <p:cNvSpPr txBox="1"/>
          <p:nvPr/>
        </p:nvSpPr>
        <p:spPr>
          <a:xfrm>
            <a:off x="106016" y="3240323"/>
            <a:ext cx="469898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 à liquide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sérofibrineux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 hémorragique : 60% de PVVIH 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 tuberculeuse : 73%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A8DA7-F6E5-4852-8CDA-85F3034AD11A}"/>
              </a:ext>
            </a:extLst>
          </p:cNvPr>
          <p:cNvSpPr txBox="1"/>
          <p:nvPr/>
        </p:nvSpPr>
        <p:spPr>
          <a:xfrm>
            <a:off x="7559277" y="5840522"/>
            <a:ext cx="333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 Mal Infect 2002 ; 32 : 163-7 </a:t>
            </a:r>
          </a:p>
        </p:txBody>
      </p:sp>
    </p:spTree>
    <p:extLst>
      <p:ext uri="{BB962C8B-B14F-4D97-AF65-F5344CB8AC3E}">
        <p14:creationId xmlns:p14="http://schemas.microsoft.com/office/powerpoint/2010/main" val="12903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75546-92AE-4940-8A3B-257496D2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6BCD40-CE9E-4E3B-B4F5-44E9F70B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125"/>
            <a:ext cx="10591800" cy="1676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3D42A8-A37F-4906-B62C-681F466FF0A2}"/>
              </a:ext>
            </a:extLst>
          </p:cNvPr>
          <p:cNvSpPr txBox="1"/>
          <p:nvPr/>
        </p:nvSpPr>
        <p:spPr>
          <a:xfrm>
            <a:off x="5845129" y="5846544"/>
            <a:ext cx="447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 R Infection and Immunity. 2011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0784EEF-77EF-4601-8B0C-2B9D92C7F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871036"/>
            <a:ext cx="990882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existe une  synergie d’action entre le VIH et la</a:t>
            </a:r>
            <a:r>
              <a:rPr kumimoji="0" lang="fr-FR" altLang="fr-FR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tuberculose pour accroitre la morbidité et la mortalité</a:t>
            </a:r>
            <a:endParaRPr kumimoji="0" lang="fr-FR" altLang="fr-FR" sz="8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7625C5E1-DE10-46BB-BD37-BD6296C7C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816" y="942803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6527C-D6DC-4842-92FC-2A0FADE6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" y="0"/>
            <a:ext cx="11500556" cy="1325563"/>
          </a:xfrm>
        </p:spPr>
        <p:txBody>
          <a:bodyPr/>
          <a:lstStyle/>
          <a:p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Vicious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circle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HIV-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co-infection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DBEAB5-58AF-4B81-86EF-93F139740781}"/>
              </a:ext>
            </a:extLst>
          </p:cNvPr>
          <p:cNvSpPr txBox="1"/>
          <p:nvPr/>
        </p:nvSpPr>
        <p:spPr>
          <a:xfrm>
            <a:off x="812800" y="3510848"/>
            <a:ext cx="2077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HIV 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F13CA9-4980-4788-8545-7ED5D823ACC8}"/>
              </a:ext>
            </a:extLst>
          </p:cNvPr>
          <p:cNvSpPr txBox="1"/>
          <p:nvPr/>
        </p:nvSpPr>
        <p:spPr>
          <a:xfrm>
            <a:off x="6239227" y="3233761"/>
            <a:ext cx="546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TUBERCULOSIS DISEASE  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èche : virage 5">
            <a:extLst>
              <a:ext uri="{FF2B5EF4-FFF2-40B4-BE49-F238E27FC236}">
                <a16:creationId xmlns:a16="http://schemas.microsoft.com/office/drawing/2014/main" id="{96FDD053-1CF4-4B6E-8AD3-C7870FF4AC5F}"/>
              </a:ext>
            </a:extLst>
          </p:cNvPr>
          <p:cNvSpPr/>
          <p:nvPr/>
        </p:nvSpPr>
        <p:spPr>
          <a:xfrm>
            <a:off x="1117600" y="1869193"/>
            <a:ext cx="1174045" cy="1325563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1C4095-48B9-428A-BBFD-35D8DEE15096}"/>
              </a:ext>
            </a:extLst>
          </p:cNvPr>
          <p:cNvSpPr txBox="1"/>
          <p:nvPr/>
        </p:nvSpPr>
        <p:spPr>
          <a:xfrm>
            <a:off x="2494845" y="1465118"/>
            <a:ext cx="2889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Immunodépression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CD4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deficiency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Cytokines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fr-F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IFNƴ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↓ ↓ ↓</a:t>
            </a:r>
          </a:p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IL2 ↓</a:t>
            </a:r>
          </a:p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TNF ↓</a:t>
            </a:r>
          </a:p>
          <a:p>
            <a:endParaRPr lang="fr-FR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D2467AB0-D89D-4B24-B3F3-D834551E291E}"/>
              </a:ext>
            </a:extLst>
          </p:cNvPr>
          <p:cNvSpPr/>
          <p:nvPr/>
        </p:nvSpPr>
        <p:spPr>
          <a:xfrm>
            <a:off x="4951588" y="1851377"/>
            <a:ext cx="2431345" cy="47413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DBCD4D-27AD-492A-BA4C-685587AE166B}"/>
              </a:ext>
            </a:extLst>
          </p:cNvPr>
          <p:cNvSpPr txBox="1"/>
          <p:nvPr/>
        </p:nvSpPr>
        <p:spPr>
          <a:xfrm>
            <a:off x="7841544" y="1642533"/>
            <a:ext cx="369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fr-B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Mycobacterium TB</a:t>
            </a:r>
          </a:p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↑↑ Risk of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reactivation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re-infection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BCD17558-A444-4DAF-9C26-76F99B4F6C1C}"/>
              </a:ext>
            </a:extLst>
          </p:cNvPr>
          <p:cNvSpPr/>
          <p:nvPr/>
        </p:nvSpPr>
        <p:spPr>
          <a:xfrm>
            <a:off x="9234312" y="2517422"/>
            <a:ext cx="349956" cy="67733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7292BDD8-FD62-4000-9C3C-E22E566E8F63}"/>
              </a:ext>
            </a:extLst>
          </p:cNvPr>
          <p:cNvSpPr/>
          <p:nvPr/>
        </p:nvSpPr>
        <p:spPr>
          <a:xfrm>
            <a:off x="9234312" y="3826940"/>
            <a:ext cx="349956" cy="104919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F65A2D-341F-497F-8092-2984350AA0F3}"/>
              </a:ext>
            </a:extLst>
          </p:cNvPr>
          <p:cNvSpPr txBox="1"/>
          <p:nvPr/>
        </p:nvSpPr>
        <p:spPr>
          <a:xfrm>
            <a:off x="7993945" y="4978404"/>
            <a:ext cx="295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TNF</a:t>
            </a:r>
            <a:r>
              <a:rPr lang="el-G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B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production </a:t>
            </a:r>
          </a:p>
          <a:p>
            <a:r>
              <a:rPr lang="fr-B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IL6, IL1/ </a:t>
            </a:r>
            <a:r>
              <a:rPr lang="fr-B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Granuloma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29ADBEDE-886C-4D25-A75E-2FE9AAA5EC8F}"/>
              </a:ext>
            </a:extLst>
          </p:cNvPr>
          <p:cNvSpPr/>
          <p:nvPr/>
        </p:nvSpPr>
        <p:spPr>
          <a:xfrm rot="10800000">
            <a:off x="6005688" y="5203002"/>
            <a:ext cx="1835855" cy="47413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11D8C22-0B69-44C0-86A5-C2EE9FCECD20}"/>
              </a:ext>
            </a:extLst>
          </p:cNvPr>
          <p:cNvSpPr/>
          <p:nvPr/>
        </p:nvSpPr>
        <p:spPr>
          <a:xfrm>
            <a:off x="84665" y="4596381"/>
            <a:ext cx="3002845" cy="10825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AIDS Stage</a:t>
            </a:r>
            <a:endParaRPr lang="fr-FR" altLang="fr-FR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81BAEA1-05CB-4258-BA95-A3076A29478E}"/>
              </a:ext>
            </a:extLst>
          </p:cNvPr>
          <p:cNvSpPr/>
          <p:nvPr/>
        </p:nvSpPr>
        <p:spPr>
          <a:xfrm>
            <a:off x="3172178" y="4777287"/>
            <a:ext cx="2889956" cy="13255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fr-FR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altLang="fr-FR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fr-FR" alt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local and </a:t>
            </a:r>
            <a:r>
              <a:rPr lang="fr-FR" altLang="fr-FR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fr-FR" alt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viral </a:t>
            </a:r>
            <a:r>
              <a:rPr lang="fr-FR" altLang="fr-FR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</a:t>
            </a:r>
            <a:endParaRPr lang="fr-FR" altLang="fr-FR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7" name="Flèche : courbe vers la gauche 16">
            <a:extLst>
              <a:ext uri="{FF2B5EF4-FFF2-40B4-BE49-F238E27FC236}">
                <a16:creationId xmlns:a16="http://schemas.microsoft.com/office/drawing/2014/main" id="{5E441CDF-8694-4CE5-B4E4-CD43DB63B779}"/>
              </a:ext>
            </a:extLst>
          </p:cNvPr>
          <p:cNvSpPr/>
          <p:nvPr/>
        </p:nvSpPr>
        <p:spPr>
          <a:xfrm rot="6367391">
            <a:off x="2329014" y="5487772"/>
            <a:ext cx="530577" cy="1202849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FBE9C22-4CE2-429F-BFAF-5500B6F30D4C}"/>
              </a:ext>
            </a:extLst>
          </p:cNvPr>
          <p:cNvSpPr txBox="1"/>
          <p:nvPr/>
        </p:nvSpPr>
        <p:spPr>
          <a:xfrm>
            <a:off x="6146802" y="5865784"/>
            <a:ext cx="534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 R Infection and Immunity. 2011</a:t>
            </a:r>
          </a:p>
          <a:p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Bell LCK, Nature Reviews Microbiology 2018</a:t>
            </a:r>
          </a:p>
          <a:p>
            <a:r>
              <a:rPr lang="en-US" b="1" dirty="0">
                <a:solidFill>
                  <a:srgbClr val="00B0F0"/>
                </a:solidFill>
              </a:rPr>
              <a:t> 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19" name="Espace réservé du contenu 3">
            <a:extLst>
              <a:ext uri="{FF2B5EF4-FFF2-40B4-BE49-F238E27FC236}">
                <a16:creationId xmlns:a16="http://schemas.microsoft.com/office/drawing/2014/main" id="{0DA19557-AE6D-499C-B5CB-A0EA9B9BB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9393" y="20065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2723B-8898-45D7-9B49-E588A9C4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812"/>
            <a:ext cx="10515600" cy="1325563"/>
          </a:xfrm>
        </p:spPr>
        <p:txBody>
          <a:bodyPr/>
          <a:lstStyle/>
          <a:p>
            <a:r>
              <a:rPr lang="fr-B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Immunité – VIH – Tuberculose </a:t>
            </a:r>
            <a:endParaRPr lang="fr-F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0B57F4-FDC3-4840-98BE-10BF1EFB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7" y="1874500"/>
            <a:ext cx="4780722" cy="46183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9107D0-AEBE-46DD-97CD-20C57B3E79EB}"/>
              </a:ext>
            </a:extLst>
          </p:cNvPr>
          <p:cNvSpPr txBox="1"/>
          <p:nvPr/>
        </p:nvSpPr>
        <p:spPr>
          <a:xfrm>
            <a:off x="5220990" y="1307353"/>
            <a:ext cx="6530744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Les particularités histologiques, vasculaires et immunitaires du péricarde semblent y déterminer une dissémination plus précoce et plus rapide et une réaction pathologique aux BK plus rapide que dans les autres organes au stade de début de l’infection à VIH"</a:t>
            </a:r>
            <a:endParaRPr lang="fr-FR" altLang="fr-FR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FD8E52-D3EE-4D1D-BC59-5DD4180BD8D8}"/>
              </a:ext>
            </a:extLst>
          </p:cNvPr>
          <p:cNvSpPr txBox="1"/>
          <p:nvPr/>
        </p:nvSpPr>
        <p:spPr>
          <a:xfrm>
            <a:off x="7561592" y="6123542"/>
            <a:ext cx="270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Cock</a:t>
            </a:r>
            <a:r>
              <a:rPr lang="fr-FR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. JAMA 1992  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F521B3D7-7D84-43EE-BB94-56100C8BD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6166" y="134100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5E8A9-19D4-4FD2-A01D-F8F544F3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489"/>
            <a:ext cx="10515600" cy="2406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Janvier 1967- Juillet 2017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études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F37065-D694-4761-A52A-EA591921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904875"/>
            <a:ext cx="11868150" cy="25241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1162FB1-3AA5-4894-A965-D2BF8C157A3D}"/>
              </a:ext>
            </a:extLst>
          </p:cNvPr>
          <p:cNvSpPr txBox="1"/>
          <p:nvPr/>
        </p:nvSpPr>
        <p:spPr>
          <a:xfrm>
            <a:off x="7990357" y="4973726"/>
            <a:ext cx="295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</a:rPr>
              <a:t>Heart 2018 ; 0 : 1–9. </a:t>
            </a:r>
            <a:endParaRPr lang="fr-FR" sz="2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966720-A3F4-485B-84EC-FDF21642FAEA}"/>
              </a:ext>
            </a:extLst>
          </p:cNvPr>
          <p:cNvSpPr txBox="1"/>
          <p:nvPr/>
        </p:nvSpPr>
        <p:spPr>
          <a:xfrm>
            <a:off x="101600" y="0"/>
            <a:ext cx="67913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INVASION DU PERICARDE IMPLANTATION</a:t>
            </a:r>
          </a:p>
        </p:txBody>
      </p:sp>
      <p:grpSp>
        <p:nvGrpSpPr>
          <p:cNvPr id="4099" name="Group 27">
            <a:extLst>
              <a:ext uri="{FF2B5EF4-FFF2-40B4-BE49-F238E27FC236}">
                <a16:creationId xmlns:a16="http://schemas.microsoft.com/office/drawing/2014/main" id="{F87B1061-EA88-4E0F-A9FF-FA20D3853882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668338"/>
            <a:ext cx="5354637" cy="3476625"/>
            <a:chOff x="246743" y="1162449"/>
            <a:chExt cx="6455437" cy="4191395"/>
          </a:xfrm>
        </p:grpSpPr>
        <p:pic>
          <p:nvPicPr>
            <p:cNvPr id="2068" name="Picture 25">
              <a:extLst>
                <a:ext uri="{FF2B5EF4-FFF2-40B4-BE49-F238E27FC236}">
                  <a16:creationId xmlns:a16="http://schemas.microsoft.com/office/drawing/2014/main" id="{B1C2CA0D-52DF-4FFC-A439-2F12E15BA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640"/>
            <a:stretch>
              <a:fillRect/>
            </a:stretch>
          </p:blipFill>
          <p:spPr bwMode="auto">
            <a:xfrm>
              <a:off x="442686" y="1162449"/>
              <a:ext cx="6259494" cy="419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7641B7-8D71-483D-9A1C-5CEA6BB20E0D}"/>
                </a:ext>
              </a:extLst>
            </p:cNvPr>
            <p:cNvSpPr/>
            <p:nvPr/>
          </p:nvSpPr>
          <p:spPr>
            <a:xfrm>
              <a:off x="246743" y="1162449"/>
              <a:ext cx="1756920" cy="403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76AB858-6496-4A9F-8560-ABE0554494A1}"/>
              </a:ext>
            </a:extLst>
          </p:cNvPr>
          <p:cNvSpPr txBox="1"/>
          <p:nvPr/>
        </p:nvSpPr>
        <p:spPr>
          <a:xfrm>
            <a:off x="3175" y="5467350"/>
            <a:ext cx="26876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Lacobellis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Endocrin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 et al.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Primers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9487E-BF76-4D11-80DB-2BACA4312124}"/>
              </a:ext>
            </a:extLst>
          </p:cNvPr>
          <p:cNvSpPr/>
          <p:nvPr/>
        </p:nvSpPr>
        <p:spPr>
          <a:xfrm>
            <a:off x="3527425" y="2147888"/>
            <a:ext cx="1266825" cy="10604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F39FCF-7E90-497D-9F44-AE9FF1EE08D9}"/>
              </a:ext>
            </a:extLst>
          </p:cNvPr>
          <p:cNvGrpSpPr>
            <a:grpSpLocks/>
          </p:cNvGrpSpPr>
          <p:nvPr/>
        </p:nvGrpSpPr>
        <p:grpSpPr bwMode="auto">
          <a:xfrm>
            <a:off x="2779713" y="4300538"/>
            <a:ext cx="2776537" cy="2689225"/>
            <a:chOff x="2779713" y="4300538"/>
            <a:chExt cx="2776538" cy="2689225"/>
          </a:xfrm>
        </p:grpSpPr>
        <p:pic>
          <p:nvPicPr>
            <p:cNvPr id="2063" name="Picture 33">
              <a:extLst>
                <a:ext uri="{FF2B5EF4-FFF2-40B4-BE49-F238E27FC236}">
                  <a16:creationId xmlns:a16="http://schemas.microsoft.com/office/drawing/2014/main" id="{C2ED1C98-E68D-41EC-8E2A-681CAB523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5" y="4633913"/>
              <a:ext cx="1501775" cy="235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Box 34">
              <a:extLst>
                <a:ext uri="{FF2B5EF4-FFF2-40B4-BE49-F238E27FC236}">
                  <a16:creationId xmlns:a16="http://schemas.microsoft.com/office/drawing/2014/main" id="{31ADE303-D3BE-40A8-BDCA-AEA0D48D3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5601" y="6021388"/>
              <a:ext cx="139065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/>
                <a:t>Th1</a:t>
              </a:r>
              <a:r>
                <a:rPr lang="fr-FR" altLang="fr-FR" sz="1400"/>
                <a:t>, Th2, Th9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Th17, Th22, Tfh</a:t>
              </a:r>
            </a:p>
          </p:txBody>
        </p:sp>
        <p:sp>
          <p:nvSpPr>
            <p:cNvPr id="2065" name="TextBox 38">
              <a:extLst>
                <a:ext uri="{FF2B5EF4-FFF2-40B4-BE49-F238E27FC236}">
                  <a16:creationId xmlns:a16="http://schemas.microsoft.com/office/drawing/2014/main" id="{A5FAFC68-D4C8-4E4E-B73B-024FFAB28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499" y="4300538"/>
              <a:ext cx="22764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Priming  T cells and Differentiation to T subtypes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165451-BA76-41E6-A66A-7BA12D03ACC3}"/>
                </a:ext>
              </a:extLst>
            </p:cNvPr>
            <p:cNvSpPr txBox="1"/>
            <p:nvPr/>
          </p:nvSpPr>
          <p:spPr>
            <a:xfrm rot="16200000">
              <a:off x="1788319" y="5353844"/>
              <a:ext cx="2465388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IMMUNE OBJECTIVE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90D866-F85E-4756-9821-297BD30647AD}"/>
                </a:ext>
              </a:extLst>
            </p:cNvPr>
            <p:cNvSpPr/>
            <p:nvPr/>
          </p:nvSpPr>
          <p:spPr>
            <a:xfrm>
              <a:off x="2779713" y="4300538"/>
              <a:ext cx="2735263" cy="2470150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86DE981-B818-4C3D-A763-3D9FCF86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73413"/>
            <a:ext cx="3652838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C3DE0E-6CDC-44B7-9454-600CDB879046}"/>
              </a:ext>
            </a:extLst>
          </p:cNvPr>
          <p:cNvSpPr/>
          <p:nvPr/>
        </p:nvSpPr>
        <p:spPr>
          <a:xfrm>
            <a:off x="3440113" y="2232025"/>
            <a:ext cx="1266825" cy="106045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76BDA5-BE75-4438-9F25-BA382997D562}"/>
              </a:ext>
            </a:extLst>
          </p:cNvPr>
          <p:cNvCxnSpPr>
            <a:cxnSpLocks/>
            <a:stCxn id="17" idx="2"/>
            <a:endCxn id="10" idx="0"/>
          </p:cNvCxnSpPr>
          <p:nvPr/>
        </p:nvCxnSpPr>
        <p:spPr>
          <a:xfrm>
            <a:off x="4073525" y="3292475"/>
            <a:ext cx="74613" cy="100806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D0954-5059-4A32-ACF9-EACDEDE7AC14}"/>
              </a:ext>
            </a:extLst>
          </p:cNvPr>
          <p:cNvGrpSpPr>
            <a:grpSpLocks/>
          </p:cNvGrpSpPr>
          <p:nvPr/>
        </p:nvGrpSpPr>
        <p:grpSpPr bwMode="auto">
          <a:xfrm>
            <a:off x="6315075" y="457200"/>
            <a:ext cx="4764088" cy="2565400"/>
            <a:chOff x="6315075" y="457200"/>
            <a:chExt cx="4764088" cy="2565400"/>
          </a:xfrm>
        </p:grpSpPr>
        <p:pic>
          <p:nvPicPr>
            <p:cNvPr id="2061" name="Picture 6">
              <a:extLst>
                <a:ext uri="{FF2B5EF4-FFF2-40B4-BE49-F238E27FC236}">
                  <a16:creationId xmlns:a16="http://schemas.microsoft.com/office/drawing/2014/main" id="{6DC8EEE7-6108-4453-801B-880FF2F7F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201"/>
            <a:stretch>
              <a:fillRect/>
            </a:stretch>
          </p:blipFill>
          <p:spPr bwMode="auto">
            <a:xfrm>
              <a:off x="6315075" y="457200"/>
              <a:ext cx="4764088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F3F18D-920F-4A12-8DDD-BC79515BC004}"/>
                </a:ext>
              </a:extLst>
            </p:cNvPr>
            <p:cNvSpPr/>
            <p:nvPr/>
          </p:nvSpPr>
          <p:spPr>
            <a:xfrm>
              <a:off x="7418388" y="630238"/>
              <a:ext cx="2376487" cy="254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50" dirty="0">
                  <a:solidFill>
                    <a:schemeClr val="accent5">
                      <a:lumMod val="75000"/>
                    </a:schemeClr>
                  </a:solidFill>
                </a:rPr>
                <a:t>http://www.clevelandclinicmeded.com/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B3F726-9AA0-473A-A777-2A8C30D2ED65}"/>
              </a:ext>
            </a:extLst>
          </p:cNvPr>
          <p:cNvCxnSpPr>
            <a:stCxn id="40" idx="3"/>
          </p:cNvCxnSpPr>
          <p:nvPr/>
        </p:nvCxnSpPr>
        <p:spPr>
          <a:xfrm flipV="1">
            <a:off x="4794250" y="1843088"/>
            <a:ext cx="2085975" cy="835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B69D06C-CAAD-4D04-8215-5DAFE5A5515B}"/>
              </a:ext>
            </a:extLst>
          </p:cNvPr>
          <p:cNvSpPr txBox="1"/>
          <p:nvPr/>
        </p:nvSpPr>
        <p:spPr>
          <a:xfrm rot="16200000">
            <a:off x="4935537" y="3890963"/>
            <a:ext cx="34829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FF0000"/>
                </a:solidFill>
                <a:latin typeface="+mn-lt"/>
              </a:rPr>
              <a:t>PERICARDIAL DISSEMINIATION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7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966720-A3F4-485B-84EC-FDF21642FAEA}"/>
              </a:ext>
            </a:extLst>
          </p:cNvPr>
          <p:cNvSpPr txBox="1"/>
          <p:nvPr/>
        </p:nvSpPr>
        <p:spPr>
          <a:xfrm>
            <a:off x="101600" y="0"/>
            <a:ext cx="6791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INVASION DU PERICARDE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979A29-A6DE-4FB3-81E4-725384C9E124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457200"/>
            <a:ext cx="10918825" cy="6532563"/>
            <a:chOff x="160338" y="457200"/>
            <a:chExt cx="10918825" cy="6532563"/>
          </a:xfrm>
        </p:grpSpPr>
        <p:grpSp>
          <p:nvGrpSpPr>
            <p:cNvPr id="3086" name="Group 27">
              <a:extLst>
                <a:ext uri="{FF2B5EF4-FFF2-40B4-BE49-F238E27FC236}">
                  <a16:creationId xmlns:a16="http://schemas.microsoft.com/office/drawing/2014/main" id="{ADD0FFDB-8F36-4EE3-A3C0-5EB806BAB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338" y="668339"/>
              <a:ext cx="5354637" cy="3476624"/>
              <a:chOff x="246743" y="1162449"/>
              <a:chExt cx="6455437" cy="4191395"/>
            </a:xfrm>
          </p:grpSpPr>
          <p:pic>
            <p:nvPicPr>
              <p:cNvPr id="3096" name="Picture 25">
                <a:extLst>
                  <a:ext uri="{FF2B5EF4-FFF2-40B4-BE49-F238E27FC236}">
                    <a16:creationId xmlns:a16="http://schemas.microsoft.com/office/drawing/2014/main" id="{FF360946-B136-43AE-9310-BD1AE7680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40"/>
              <a:stretch>
                <a:fillRect/>
              </a:stretch>
            </p:blipFill>
            <p:spPr bwMode="auto">
              <a:xfrm>
                <a:off x="442686" y="1162449"/>
                <a:ext cx="6259494" cy="4191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7641B7-8D71-483D-9A1C-5CEA6BB20E0D}"/>
                  </a:ext>
                </a:extLst>
              </p:cNvPr>
              <p:cNvSpPr/>
              <p:nvPr/>
            </p:nvSpPr>
            <p:spPr>
              <a:xfrm>
                <a:off x="246743" y="1162448"/>
                <a:ext cx="1756920" cy="403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pic>
          <p:nvPicPr>
            <p:cNvPr id="3087" name="Picture 33">
              <a:extLst>
                <a:ext uri="{FF2B5EF4-FFF2-40B4-BE49-F238E27FC236}">
                  <a16:creationId xmlns:a16="http://schemas.microsoft.com/office/drawing/2014/main" id="{97865C91-B90F-43C4-A72A-5474197EE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5" y="4633913"/>
              <a:ext cx="1501775" cy="235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8" name="TextBox 34">
              <a:extLst>
                <a:ext uri="{FF2B5EF4-FFF2-40B4-BE49-F238E27FC236}">
                  <a16:creationId xmlns:a16="http://schemas.microsoft.com/office/drawing/2014/main" id="{EC27D002-DBA4-4F23-BA5D-78E0858AC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5601" y="6021388"/>
              <a:ext cx="139065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 dirty="0"/>
                <a:t>Th1</a:t>
              </a:r>
              <a:r>
                <a:rPr lang="fr-FR" altLang="fr-FR" sz="1400" dirty="0"/>
                <a:t>, Th2, Th9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 dirty="0"/>
                <a:t>Th17, Th22, </a:t>
              </a:r>
              <a:r>
                <a:rPr lang="fr-FR" altLang="fr-FR" sz="1400" dirty="0" err="1"/>
                <a:t>Tfh</a:t>
              </a:r>
              <a:r>
                <a:rPr lang="fr-FR" altLang="fr-FR" sz="1400" dirty="0"/>
                <a:t> </a:t>
              </a:r>
              <a:r>
                <a:rPr lang="fr-FR" altLang="fr-FR" sz="1400" dirty="0" err="1"/>
                <a:t>Treg</a:t>
              </a:r>
              <a:endParaRPr lang="fr-FR" altLang="fr-FR" sz="1400" dirty="0"/>
            </a:p>
          </p:txBody>
        </p:sp>
        <p:sp>
          <p:nvSpPr>
            <p:cNvPr id="3089" name="TextBox 38">
              <a:extLst>
                <a:ext uri="{FF2B5EF4-FFF2-40B4-BE49-F238E27FC236}">
                  <a16:creationId xmlns:a16="http://schemas.microsoft.com/office/drawing/2014/main" id="{41888985-55D2-4BC8-8A28-51E2D9E86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499" y="4300538"/>
              <a:ext cx="22764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Priming  T cells and Differentiation to T subtypes</a:t>
              </a:r>
            </a:p>
          </p:txBody>
        </p:sp>
        <p:pic>
          <p:nvPicPr>
            <p:cNvPr id="3090" name="Picture 6">
              <a:extLst>
                <a:ext uri="{FF2B5EF4-FFF2-40B4-BE49-F238E27FC236}">
                  <a16:creationId xmlns:a16="http://schemas.microsoft.com/office/drawing/2014/main" id="{0065F7A6-62E8-4087-BBF2-A363C6D3A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201"/>
            <a:stretch>
              <a:fillRect/>
            </a:stretch>
          </p:blipFill>
          <p:spPr bwMode="auto">
            <a:xfrm>
              <a:off x="6315075" y="457200"/>
              <a:ext cx="4764088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165451-BA76-41E6-A66A-7BA12D03ACC3}"/>
                </a:ext>
              </a:extLst>
            </p:cNvPr>
            <p:cNvSpPr txBox="1"/>
            <p:nvPr/>
          </p:nvSpPr>
          <p:spPr>
            <a:xfrm rot="16200000">
              <a:off x="1788319" y="5353844"/>
              <a:ext cx="2465388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IMMUNE OBJECTIVE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90D866-F85E-4756-9821-297BD30647AD}"/>
                </a:ext>
              </a:extLst>
            </p:cNvPr>
            <p:cNvSpPr/>
            <p:nvPr/>
          </p:nvSpPr>
          <p:spPr>
            <a:xfrm>
              <a:off x="2779713" y="4300538"/>
              <a:ext cx="2735262" cy="2470150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3093" name="Picture 4">
              <a:extLst>
                <a:ext uri="{FF2B5EF4-FFF2-40B4-BE49-F238E27FC236}">
                  <a16:creationId xmlns:a16="http://schemas.microsoft.com/office/drawing/2014/main" id="{683E8E34-8F5A-4942-B33C-C4A2FC5C0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172778"/>
              <a:ext cx="3653256" cy="368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69D06C-CAAD-4D04-8215-5DAFE5A5515B}"/>
                </a:ext>
              </a:extLst>
            </p:cNvPr>
            <p:cNvSpPr txBox="1"/>
            <p:nvPr/>
          </p:nvSpPr>
          <p:spPr>
            <a:xfrm rot="16200000">
              <a:off x="4935537" y="3890963"/>
              <a:ext cx="3482975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rgbClr val="FF0000"/>
                  </a:solidFill>
                  <a:latin typeface="+mn-lt"/>
                </a:rPr>
                <a:t>PERICARDIAL DISSEMINIATION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F3F18D-920F-4A12-8DDD-BC79515BC004}"/>
                </a:ext>
              </a:extLst>
            </p:cNvPr>
            <p:cNvSpPr/>
            <p:nvPr/>
          </p:nvSpPr>
          <p:spPr>
            <a:xfrm>
              <a:off x="7418388" y="630238"/>
              <a:ext cx="2376487" cy="254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50" dirty="0">
                  <a:solidFill>
                    <a:schemeClr val="accent5">
                      <a:lumMod val="75000"/>
                    </a:schemeClr>
                  </a:solidFill>
                </a:rPr>
                <a:t>http://www.clevelandclinicmeded.com/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76AB858-6496-4A9F-8560-ABE0554494A1}"/>
              </a:ext>
            </a:extLst>
          </p:cNvPr>
          <p:cNvSpPr txBox="1"/>
          <p:nvPr/>
        </p:nvSpPr>
        <p:spPr>
          <a:xfrm>
            <a:off x="55563" y="5727996"/>
            <a:ext cx="26876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Lacobellis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 Nat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Endocrin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 E . Nat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Primers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DAD41-ECDC-42BB-A954-C1A8FCAB3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3457575"/>
            <a:ext cx="3992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Metabolic function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Source of free fatty acid for mycard contraction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50430D-E2B4-4199-929F-2D60AB9D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713" y="4154488"/>
            <a:ext cx="4348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Thermogenesis function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Protect the heart like a coat for body temperature drops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21EF3-8664-4EC4-9066-EC6D8203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75" y="4905375"/>
            <a:ext cx="43481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Mechanical function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Protect the coronary of torsion due to arterial pulse and cardiac contractions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62FA0B-6D00-4C5A-8648-12236015E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5754688"/>
            <a:ext cx="43481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Immunological function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Contribution of immune cells in this tissue to heart inflammation and remodeling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DEA029-54B5-427A-85BB-BF2DA61F9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1979613"/>
            <a:ext cx="3992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Permissive monocytes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Infected monocytes acts as trojan horses to bring BK in pericardial fluids better than and before it can be for pleural fluid.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C060C8-BD67-4DD2-812F-15CFB5067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762000"/>
            <a:ext cx="41608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Pericardial fluid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Is an ultrafiltration product of plasma (with concentration </a:t>
            </a:r>
            <a:r>
              <a:rPr lang="fr-FR" altLang="fr-FR" sz="1400" i="1">
                <a:sym typeface="Symbol" panose="05050102010706020507" pitchFamily="18" charset="2"/>
              </a:rPr>
              <a:t> </a:t>
            </a:r>
            <a:r>
              <a:rPr lang="fr-FR" altLang="fr-FR" sz="1400" i="1"/>
              <a:t>of Na+, Cl-, Ca++, Mg++ and </a:t>
            </a:r>
            <a:r>
              <a:rPr lang="fr-FR" altLang="fr-FR" sz="1400" i="1">
                <a:sym typeface="Symbol" panose="05050102010706020507" pitchFamily="18" charset="2"/>
              </a:rPr>
              <a:t></a:t>
            </a:r>
            <a:r>
              <a:rPr lang="fr-FR" altLang="fr-FR" sz="1400" i="1"/>
              <a:t> of K+)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i="1"/>
              <a:t>Rich protective immune cells containing fluid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B83D1-30CD-4835-8588-C34A95DCDFE2}"/>
              </a:ext>
            </a:extLst>
          </p:cNvPr>
          <p:cNvSpPr/>
          <p:nvPr/>
        </p:nvSpPr>
        <p:spPr>
          <a:xfrm>
            <a:off x="9340475" y="6258471"/>
            <a:ext cx="27987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Vogiatzidis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   Front </a:t>
            </a:r>
            <a:r>
              <a:rPr lang="fr-FR" sz="1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fr-FR" sz="1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057AA5C-D75C-4F82-A34A-952FE95DCE39}"/>
              </a:ext>
            </a:extLst>
          </p:cNvPr>
          <p:cNvSpPr/>
          <p:nvPr/>
        </p:nvSpPr>
        <p:spPr>
          <a:xfrm>
            <a:off x="5108575" y="762000"/>
            <a:ext cx="581025" cy="2233613"/>
          </a:xfrm>
          <a:prstGeom prst="leftBrace">
            <a:avLst>
              <a:gd name="adj1" fmla="val 43769"/>
              <a:gd name="adj2" fmla="val 48842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19DD7E35-7570-4A21-82A9-F3E17D2EBABF}"/>
              </a:ext>
            </a:extLst>
          </p:cNvPr>
          <p:cNvSpPr/>
          <p:nvPr/>
        </p:nvSpPr>
        <p:spPr>
          <a:xfrm>
            <a:off x="4906963" y="3457575"/>
            <a:ext cx="579437" cy="3136900"/>
          </a:xfrm>
          <a:prstGeom prst="leftBrace">
            <a:avLst>
              <a:gd name="adj1" fmla="val 43769"/>
              <a:gd name="adj2" fmla="val 48262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75339 -2.22222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50013 -4.07407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2" grpId="0"/>
      <p:bldP spid="23" grpId="0"/>
      <p:bldP spid="24" grpId="0"/>
      <p:bldP spid="25" grpId="0"/>
      <p:bldP spid="26" grpId="0"/>
      <p:bldP spid="28" grpId="0"/>
      <p:bldP spid="6" grpId="0"/>
      <p:bldP spid="16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814CB566-F75D-4843-9ADC-7D085D31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004888"/>
            <a:ext cx="539750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5768B4-6105-4616-82A2-0E51937ED0C9}"/>
              </a:ext>
            </a:extLst>
          </p:cNvPr>
          <p:cNvSpPr/>
          <p:nvPr/>
        </p:nvSpPr>
        <p:spPr>
          <a:xfrm>
            <a:off x="3640138" y="1343025"/>
            <a:ext cx="788987" cy="779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7BFFEA-4796-48AE-BF71-D76FE4AB35D8}"/>
              </a:ext>
            </a:extLst>
          </p:cNvPr>
          <p:cNvCxnSpPr/>
          <p:nvPr/>
        </p:nvCxnSpPr>
        <p:spPr>
          <a:xfrm flipH="1" flipV="1">
            <a:off x="2566988" y="931863"/>
            <a:ext cx="1049337" cy="4016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TextBox 8">
            <a:extLst>
              <a:ext uri="{FF2B5EF4-FFF2-40B4-BE49-F238E27FC236}">
                <a16:creationId xmlns:a16="http://schemas.microsoft.com/office/drawing/2014/main" id="{0E53E52B-EA44-461B-9CC1-DEE9D475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612775"/>
            <a:ext cx="161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Lymphocyte B</a:t>
            </a:r>
          </a:p>
        </p:txBody>
      </p:sp>
      <p:sp>
        <p:nvSpPr>
          <p:cNvPr id="5126" name="TextBox 9">
            <a:extLst>
              <a:ext uri="{FF2B5EF4-FFF2-40B4-BE49-F238E27FC236}">
                <a16:creationId xmlns:a16="http://schemas.microsoft.com/office/drawing/2014/main" id="{5BF122DC-1A93-45F9-B8D2-76E6D902C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931863"/>
            <a:ext cx="243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/>
              <a:t>Antibody production facilitating phagocytosis (opsonine)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DF6CE9-339E-44B5-B2C3-25EBBFF417F2}"/>
              </a:ext>
            </a:extLst>
          </p:cNvPr>
          <p:cNvSpPr/>
          <p:nvPr/>
        </p:nvSpPr>
        <p:spPr>
          <a:xfrm rot="19685642">
            <a:off x="3733800" y="3543300"/>
            <a:ext cx="1728788" cy="938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DB1A6A-C3B6-469B-8788-C979E65D8C79}"/>
              </a:ext>
            </a:extLst>
          </p:cNvPr>
          <p:cNvCxnSpPr>
            <a:cxnSpLocks/>
          </p:cNvCxnSpPr>
          <p:nvPr/>
        </p:nvCxnSpPr>
        <p:spPr>
          <a:xfrm flipH="1" flipV="1">
            <a:off x="2206625" y="3541713"/>
            <a:ext cx="1409700" cy="5143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Box 14">
            <a:extLst>
              <a:ext uri="{FF2B5EF4-FFF2-40B4-BE49-F238E27FC236}">
                <a16:creationId xmlns:a16="http://schemas.microsoft.com/office/drawing/2014/main" id="{0E521D42-A062-46AA-97AE-D3D467D2F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3173413"/>
            <a:ext cx="153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Macrophages</a:t>
            </a:r>
          </a:p>
        </p:txBody>
      </p:sp>
      <p:sp>
        <p:nvSpPr>
          <p:cNvPr id="5131" name="TextBox 16">
            <a:extLst>
              <a:ext uri="{FF2B5EF4-FFF2-40B4-BE49-F238E27FC236}">
                <a16:creationId xmlns:a16="http://schemas.microsoft.com/office/drawing/2014/main" id="{8DCB5708-8669-4BFC-9FA0-926E5CADC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3549650"/>
            <a:ext cx="2541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/>
              <a:t>BK phagocytosis and killing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200"/>
              <a:t>Circumscription of the infection</a:t>
            </a:r>
            <a:br>
              <a:rPr lang="en-US" altLang="fr-FR" sz="1200"/>
            </a:br>
            <a:r>
              <a:rPr lang="en-US" altLang="fr-FR" sz="1200" i="1"/>
              <a:t>Presentation and orientation of </a:t>
            </a:r>
            <a:r>
              <a:rPr lang="fr-FR" altLang="fr-FR" sz="1200" i="1"/>
              <a:t>T cells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D22E4C-6176-4B8F-B44C-85EA8119F8F2}"/>
              </a:ext>
            </a:extLst>
          </p:cNvPr>
          <p:cNvSpPr/>
          <p:nvPr/>
        </p:nvSpPr>
        <p:spPr>
          <a:xfrm rot="1642459">
            <a:off x="5732463" y="1317625"/>
            <a:ext cx="1249362" cy="568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22CC95-65C9-46DC-A22D-891CF7AE512A}"/>
              </a:ext>
            </a:extLst>
          </p:cNvPr>
          <p:cNvCxnSpPr>
            <a:cxnSpLocks/>
          </p:cNvCxnSpPr>
          <p:nvPr/>
        </p:nvCxnSpPr>
        <p:spPr>
          <a:xfrm flipV="1">
            <a:off x="7043738" y="1109663"/>
            <a:ext cx="1244600" cy="5159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4" name="TextBox 20">
            <a:extLst>
              <a:ext uri="{FF2B5EF4-FFF2-40B4-BE49-F238E27FC236}">
                <a16:creationId xmlns:a16="http://schemas.microsoft.com/office/drawing/2014/main" id="{EC2F2DA6-DE35-492A-AF88-3F1798533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0" y="746125"/>
            <a:ext cx="161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Lymphocyte T</a:t>
            </a:r>
          </a:p>
        </p:txBody>
      </p:sp>
      <p:sp>
        <p:nvSpPr>
          <p:cNvPr id="5135" name="TextBox 22">
            <a:extLst>
              <a:ext uri="{FF2B5EF4-FFF2-40B4-BE49-F238E27FC236}">
                <a16:creationId xmlns:a16="http://schemas.microsoft.com/office/drawing/2014/main" id="{E4FE89FD-7020-4913-860B-E759E971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738" y="1163638"/>
            <a:ext cx="192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/>
              <a:t>Th1 +++ (IFN</a:t>
            </a:r>
            <a:r>
              <a:rPr lang="fr-FR" altLang="fr-FR" sz="1200" i="1">
                <a:sym typeface="Symbol" panose="05050102010706020507" pitchFamily="18" charset="2"/>
              </a:rPr>
              <a:t></a:t>
            </a:r>
            <a:r>
              <a:rPr lang="fr-FR" altLang="fr-FR" sz="1200" i="1"/>
              <a:t>, TNF</a:t>
            </a:r>
            <a:r>
              <a:rPr lang="fr-FR" altLang="fr-FR" sz="1200" i="1">
                <a:sym typeface="Symbol" panose="05050102010706020507" pitchFamily="18" charset="2"/>
              </a:rPr>
              <a:t></a:t>
            </a:r>
            <a:r>
              <a:rPr lang="fr-FR" altLang="fr-FR" sz="1200" i="1"/>
              <a:t>, IL-2)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200" i="1"/>
              <a:t>Improve macrophages phagocytosis and killing efficiency (oxydative burst)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200" i="1"/>
              <a:t>Improve macrophages survival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AAE15-8C99-4ED9-9B99-1A96290860D7}"/>
              </a:ext>
            </a:extLst>
          </p:cNvPr>
          <p:cNvSpPr txBox="1"/>
          <p:nvPr/>
        </p:nvSpPr>
        <p:spPr>
          <a:xfrm>
            <a:off x="101600" y="6350000"/>
            <a:ext cx="39639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Cadena</a:t>
            </a:r>
            <a:r>
              <a:rPr lang="fr-FR" sz="1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et al. Nat </a:t>
            </a:r>
            <a:r>
              <a:rPr lang="fr-FR" sz="1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</a:t>
            </a:r>
            <a:r>
              <a:rPr lang="fr-FR" sz="1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12277D-92B4-4EA0-9773-7500A8761CA2}"/>
              </a:ext>
            </a:extLst>
          </p:cNvPr>
          <p:cNvSpPr txBox="1"/>
          <p:nvPr/>
        </p:nvSpPr>
        <p:spPr>
          <a:xfrm>
            <a:off x="101600" y="0"/>
            <a:ext cx="42243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PERIODE D’ETAT</a:t>
            </a:r>
          </a:p>
        </p:txBody>
      </p:sp>
      <p:sp>
        <p:nvSpPr>
          <p:cNvPr id="4113" name="TextBox 1">
            <a:extLst>
              <a:ext uri="{FF2B5EF4-FFF2-40B4-BE49-F238E27FC236}">
                <a16:creationId xmlns:a16="http://schemas.microsoft.com/office/drawing/2014/main" id="{B36C7ED6-3D27-4048-A451-7DE8CCAE3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9388" y="801688"/>
            <a:ext cx="161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/>
              <a:t>ICONOGRAPHY</a:t>
            </a:r>
          </a:p>
        </p:txBody>
      </p:sp>
      <p:pic>
        <p:nvPicPr>
          <p:cNvPr id="4114" name="Picture 9">
            <a:extLst>
              <a:ext uri="{FF2B5EF4-FFF2-40B4-BE49-F238E27FC236}">
                <a16:creationId xmlns:a16="http://schemas.microsoft.com/office/drawing/2014/main" id="{530491BF-18ED-4A2A-BFA5-5F34F7E9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13" y="1050925"/>
            <a:ext cx="183515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125" grpId="0"/>
      <p:bldP spid="5126" grpId="0"/>
      <p:bldP spid="11" grpId="0" animBg="1"/>
      <p:bldP spid="5130" grpId="0"/>
      <p:bldP spid="5131" grpId="0"/>
      <p:bldP spid="18" grpId="0" animBg="1"/>
      <p:bldP spid="5134" grpId="0"/>
      <p:bldP spid="51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B6F53665-7690-4FB4-8819-495F74C6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584200"/>
            <a:ext cx="977423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6E70E-E237-46B4-8C43-48C735113B8C}"/>
              </a:ext>
            </a:extLst>
          </p:cNvPr>
          <p:cNvSpPr txBox="1"/>
          <p:nvPr/>
        </p:nvSpPr>
        <p:spPr>
          <a:xfrm>
            <a:off x="1730068" y="6302375"/>
            <a:ext cx="4725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Cadena</a:t>
            </a:r>
            <a:r>
              <a:rPr lang="fr-FR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et al. Nat </a:t>
            </a:r>
            <a:r>
              <a:rPr lang="fr-FR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</a:t>
            </a:r>
            <a:r>
              <a:rPr lang="fr-FR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F728C-72A3-48B6-AFCE-12A0356AFB3B}"/>
              </a:ext>
            </a:extLst>
          </p:cNvPr>
          <p:cNvSpPr txBox="1"/>
          <p:nvPr/>
        </p:nvSpPr>
        <p:spPr>
          <a:xfrm>
            <a:off x="101600" y="0"/>
            <a:ext cx="42243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EVOLUTION</a:t>
            </a:r>
          </a:p>
        </p:txBody>
      </p:sp>
      <p:sp>
        <p:nvSpPr>
          <p:cNvPr id="5125" name="TextBox 1">
            <a:extLst>
              <a:ext uri="{FF2B5EF4-FFF2-40B4-BE49-F238E27FC236}">
                <a16:creationId xmlns:a16="http://schemas.microsoft.com/office/drawing/2014/main" id="{01F13760-9A5B-44F0-90AC-F9EE77D2D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5326063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/>
              <a:t>Th function alteration (HIV+++, depressive therapies)</a:t>
            </a:r>
          </a:p>
        </p:txBody>
      </p:sp>
      <p:sp>
        <p:nvSpPr>
          <p:cNvPr id="5126" name="TextBox 12">
            <a:extLst>
              <a:ext uri="{FF2B5EF4-FFF2-40B4-BE49-F238E27FC236}">
                <a16:creationId xmlns:a16="http://schemas.microsoft.com/office/drawing/2014/main" id="{2C67DD58-3CFC-49DA-9A3C-110A585C1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6900" y="247015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/>
              <a:t>Th1 dominant coordination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043D4B1-E4FD-41DB-A02E-8840751FD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821" y="1620309"/>
            <a:ext cx="5726289" cy="4572000"/>
          </a:xfrm>
        </p:spPr>
        <p:txBody>
          <a:bodyPr>
            <a:normAutofit fontScale="85000" lnSpcReduction="20000"/>
          </a:bodyPr>
          <a:lstStyle/>
          <a:p>
            <a:endParaRPr lang="fr-FR" sz="3200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lymphatique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rétrograde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partir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ganglions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lymphatiques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péritrachéaux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péri-bronchiques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mediastinaux</a:t>
            </a:r>
            <a:endParaRPr lang="en-US" alt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Rareté</a:t>
            </a:r>
            <a:r>
              <a:rPr lang="en-US" alt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propagation par </a:t>
            </a:r>
            <a:r>
              <a:rPr lang="en-US" alt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contiguité</a:t>
            </a:r>
            <a:r>
              <a:rPr lang="en-US" alt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</a:t>
            </a:r>
            <a:r>
              <a:rPr lang="en-US" alt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alt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lesion </a:t>
            </a:r>
            <a:r>
              <a:rPr lang="en-US" alt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parenchymateuse</a:t>
            </a:r>
            <a:r>
              <a:rPr lang="en-US" alt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pulmonaire</a:t>
            </a:r>
            <a:endParaRPr lang="fr-FR" sz="3200" b="1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F2E87C4-BBEE-45DF-B091-F8FFA9DA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2238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alt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Particularités anatomiques du développement de la péricardite tuberculeuse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DF2B19-38D4-4A4F-8D31-BB46E86C0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34290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83664-C536-430E-A98E-AA1589FA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291549"/>
            <a:ext cx="6931992" cy="10469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 tuberculeuse chez PVVIH : tableaux cliniques</a:t>
            </a:r>
            <a:br>
              <a:rPr lang="fr-FR" sz="3600" dirty="0"/>
            </a:br>
            <a:r>
              <a:rPr lang="fr-FR" sz="3600" dirty="0"/>
              <a:t>             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5_11_2018_11_51_03_11.5.2018.11.51.6_5">
            <a:hlinkClick r:id="" action="ppaction://media"/>
            <a:extLst>
              <a:ext uri="{FF2B5EF4-FFF2-40B4-BE49-F238E27FC236}">
                <a16:creationId xmlns:a16="http://schemas.microsoft.com/office/drawing/2014/main" id="{03291F44-4534-42C3-ADFB-6F1E385DF1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960" y="124178"/>
            <a:ext cx="4637087" cy="347821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34A451-4CC2-4173-92FE-D1B76FF73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65" y="1705241"/>
            <a:ext cx="3781777" cy="45438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9DF5D4-1571-496F-90AB-C6827B80989F}"/>
              </a:ext>
            </a:extLst>
          </p:cNvPr>
          <p:cNvSpPr txBox="1"/>
          <p:nvPr/>
        </p:nvSpPr>
        <p:spPr>
          <a:xfrm>
            <a:off x="4974227" y="4266699"/>
            <a:ext cx="64882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Epanchement péricardique : 79,5%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Myopéricardite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13%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Constriction : 15,1%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Tamponnade cardiaque : 20%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2083BB-8C06-4123-A7A2-555564227179}"/>
              </a:ext>
            </a:extLst>
          </p:cNvPr>
          <p:cNvSpPr txBox="1"/>
          <p:nvPr/>
        </p:nvSpPr>
        <p:spPr>
          <a:xfrm>
            <a:off x="145774" y="6298853"/>
            <a:ext cx="450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Commerford</a:t>
            </a:r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PJ, Cape Town University, 2004</a:t>
            </a:r>
            <a:endParaRPr lang="fr-FR" b="1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B22B22-47D8-4C47-9454-31BFCD976F4A}"/>
              </a:ext>
            </a:extLst>
          </p:cNvPr>
          <p:cNvSpPr txBox="1"/>
          <p:nvPr/>
        </p:nvSpPr>
        <p:spPr>
          <a:xfrm>
            <a:off x="8218372" y="3607851"/>
            <a:ext cx="437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Archives CHU-</a:t>
            </a:r>
            <a:r>
              <a:rPr lang="fr-BE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Bogodogo</a:t>
            </a:r>
            <a:r>
              <a:rPr lang="fr-BE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Ouaga, BF</a:t>
            </a:r>
            <a:endParaRPr lang="fr-FR" b="1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46486E7-96B2-43FE-B5D1-3282D008739E}"/>
              </a:ext>
            </a:extLst>
          </p:cNvPr>
          <p:cNvSpPr txBox="1"/>
          <p:nvPr/>
        </p:nvSpPr>
        <p:spPr>
          <a:xfrm>
            <a:off x="7798681" y="6231804"/>
            <a:ext cx="38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Noubiap</a:t>
            </a:r>
            <a:r>
              <a:rPr lang="fr-FR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JJ, et al. </a:t>
            </a:r>
            <a:r>
              <a:rPr lang="fr-FR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fr-FR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0407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397565" y="141949"/>
            <a:ext cx="9445107" cy="1741279"/>
          </a:xfrm>
        </p:spPr>
        <p:txBody>
          <a:bodyPr rtlCol="0"/>
          <a:lstStyle/>
          <a:p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Etiologie tuberculeuse associée à une dysfonction  ventriculaire gauche corrélée à l’immunodépression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E1EA30-39C7-4477-A5C8-996FCFB3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59" y="2152572"/>
            <a:ext cx="10173281" cy="29593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E6D4C7-D715-4D75-898E-756E812944EA}"/>
              </a:ext>
            </a:extLst>
          </p:cNvPr>
          <p:cNvSpPr txBox="1"/>
          <p:nvPr/>
        </p:nvSpPr>
        <p:spPr>
          <a:xfrm>
            <a:off x="6529773" y="5860031"/>
            <a:ext cx="385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 </a:t>
            </a:r>
            <a:r>
              <a:rPr lang="en-US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Pathol</a:t>
            </a:r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Exot</a:t>
            </a:r>
            <a:r>
              <a:rPr lang="en-US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2002, 95, 1, 23-26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224E3DF4-356B-40A2-BFF6-FF375D2D9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675861" y="365124"/>
            <a:ext cx="8087139" cy="1325563"/>
          </a:xfrm>
        </p:spPr>
        <p:txBody>
          <a:bodyPr rtlCol="0">
            <a:normAutofit/>
          </a:bodyPr>
          <a:lstStyle/>
          <a:p>
            <a:pPr algn="ctr"/>
            <a:r>
              <a:rPr lang="fr-BE" sz="3200" b="1" dirty="0">
                <a:solidFill>
                  <a:srgbClr val="FF0000"/>
                </a:solidFill>
                <a:latin typeface="+mn-lt"/>
              </a:rPr>
              <a:t>Etiologie tuberculeuse : évolution silencieuse mais rapide vers la constriction</a:t>
            </a:r>
            <a:endParaRPr lang="fr-FR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05_11_2018_11_51_03_11.5.2018.11.51.6_5">
            <a:hlinkClick r:id="" action="ppaction://media"/>
            <a:extLst>
              <a:ext uri="{FF2B5EF4-FFF2-40B4-BE49-F238E27FC236}">
                <a16:creationId xmlns:a16="http://schemas.microsoft.com/office/drawing/2014/main" id="{5D883284-D236-49CB-A25C-3CBCAD708C4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058988"/>
            <a:ext cx="5181600" cy="3886200"/>
          </a:xfrm>
        </p:spPr>
      </p:pic>
      <p:pic>
        <p:nvPicPr>
          <p:cNvPr id="5" name="06_11_2018_09_10_19_11.6.2018.9.10.20_3">
            <a:hlinkClick r:id="" action="ppaction://media"/>
            <a:extLst>
              <a:ext uri="{FF2B5EF4-FFF2-40B4-BE49-F238E27FC236}">
                <a16:creationId xmlns:a16="http://schemas.microsoft.com/office/drawing/2014/main" id="{4E6EC500-AAD9-4A25-BC7C-4E5CBA76EAB8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2200" y="2058988"/>
            <a:ext cx="5181600" cy="3886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36AE54-0D58-4A79-8819-DCF439FC3308}"/>
              </a:ext>
            </a:extLst>
          </p:cNvPr>
          <p:cNvSpPr/>
          <p:nvPr/>
        </p:nvSpPr>
        <p:spPr>
          <a:xfrm>
            <a:off x="6882493" y="2155371"/>
            <a:ext cx="1053193" cy="1741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9D778382-16EF-47C9-8B7E-C784913F2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48D6A26-1BC6-4B28-814A-45F58763C435}"/>
              </a:ext>
            </a:extLst>
          </p:cNvPr>
          <p:cNvSpPr txBox="1"/>
          <p:nvPr/>
        </p:nvSpPr>
        <p:spPr>
          <a:xfrm>
            <a:off x="6308035" y="6128823"/>
            <a:ext cx="588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Archives Service cardio CHU-</a:t>
            </a:r>
            <a:r>
              <a:rPr lang="fr-BE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Bogodogo</a:t>
            </a:r>
            <a:r>
              <a:rPr lang="fr-BE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Ouaga, BF</a:t>
            </a:r>
            <a:endParaRPr lang="fr-FR" b="1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316D76-B882-43E2-826F-52EAAD3DCFCB}"/>
              </a:ext>
            </a:extLst>
          </p:cNvPr>
          <p:cNvSpPr txBox="1"/>
          <p:nvPr/>
        </p:nvSpPr>
        <p:spPr>
          <a:xfrm>
            <a:off x="990602" y="6123544"/>
            <a:ext cx="518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Archives Service cardio CHU-</a:t>
            </a:r>
            <a:r>
              <a:rPr lang="fr-BE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Bogodogo</a:t>
            </a:r>
            <a:r>
              <a:rPr lang="fr-BE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Ouaga, BF</a:t>
            </a:r>
            <a:endParaRPr lang="fr-FR" b="1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685121"/>
            <a:ext cx="9726976" cy="233235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latin typeface="Algerian" panose="04020705040A02060702" pitchFamily="82" charset="0"/>
              </a:rPr>
              <a:t>3. SPECIFICITE DE LA RELATION </a:t>
            </a:r>
            <a:r>
              <a:rPr lang="fr-FR" sz="3600" b="1" dirty="0" err="1">
                <a:latin typeface="Algerian" panose="04020705040A02060702" pitchFamily="82" charset="0"/>
              </a:rPr>
              <a:t>PericarditE</a:t>
            </a:r>
            <a:r>
              <a:rPr lang="fr-FR" sz="3600" b="1" dirty="0">
                <a:latin typeface="Algerian" panose="04020705040A02060702" pitchFamily="82" charset="0"/>
              </a:rPr>
              <a:t> - infection A VIH </a:t>
            </a:r>
            <a:br>
              <a:rPr lang="fr-FR" sz="3600" b="1" dirty="0">
                <a:latin typeface="Algerian" panose="04020705040A02060702" pitchFamily="82" charset="0"/>
              </a:rPr>
            </a:br>
            <a:r>
              <a:rPr lang="fr-FR" sz="3600" b="1" dirty="0">
                <a:solidFill>
                  <a:srgbClr val="00B0F0"/>
                </a:solidFill>
                <a:latin typeface="Algerian" panose="04020705040A02060702" pitchFamily="82" charset="0"/>
              </a:rPr>
              <a:t>PRONOSTIC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3950566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6054" y="2380359"/>
            <a:ext cx="1959051" cy="127422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A4EA95-63D9-4ABF-893F-98173AE09F13}"/>
              </a:ext>
            </a:extLst>
          </p:cNvPr>
          <p:cNvCxnSpPr/>
          <p:nvPr/>
        </p:nvCxnSpPr>
        <p:spPr>
          <a:xfrm>
            <a:off x="838200" y="3986084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0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531144-ED2B-4474-ADC6-5F0B5557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248550"/>
            <a:ext cx="9103325" cy="1325563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Pronostic des maladies du péricarde au sein des PVVIH en Afrique</a:t>
            </a:r>
            <a:endParaRPr lang="fr-F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CF2689-D243-48A2-97E6-519F9181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258112"/>
            <a:ext cx="1130741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Dépend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surtout de 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morbidités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associées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l’infection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VIH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d’immunodépression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Etiologie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péricardite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A9A35C-5D6A-4273-B5CB-53BC4E75AE23}"/>
              </a:ext>
            </a:extLst>
          </p:cNvPr>
          <p:cNvSpPr txBox="1"/>
          <p:nvPr/>
        </p:nvSpPr>
        <p:spPr>
          <a:xfrm>
            <a:off x="6326659" y="2581318"/>
            <a:ext cx="5484341" cy="3891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B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Dissémination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Tamponnade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B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Constriction : </a:t>
            </a: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 tuberculeuse et </a:t>
            </a:r>
            <a:r>
              <a:rPr lang="fr-FR" sz="3200" b="1" dirty="0">
                <a:solidFill>
                  <a:srgbClr val="FF0000"/>
                </a:solidFill>
              </a:rPr>
              <a:t>purulente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D2ED9DFB-E9A2-4473-92B7-2FBAE297D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5E8A9-19D4-4FD2-A01D-F8F544F3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489"/>
            <a:ext cx="10515600" cy="24064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Prévalence des péricardites très variable selon les populations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Symptômes cardiaques : 1,1%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Insuffisance cardiaque et autres maladies cardio-vasculaires : 3,3 to 6,8%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F37065-D694-4761-A52A-EA591921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904875"/>
            <a:ext cx="11868150" cy="25241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4A0460-A848-4EF2-A9B4-1F8B0D64BACF}"/>
              </a:ext>
            </a:extLst>
          </p:cNvPr>
          <p:cNvSpPr txBox="1"/>
          <p:nvPr/>
        </p:nvSpPr>
        <p:spPr>
          <a:xfrm>
            <a:off x="7880188" y="6056787"/>
            <a:ext cx="295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</a:rPr>
              <a:t>Heart 2018 ; 0 : 1–9. </a:t>
            </a:r>
            <a:endParaRPr lang="fr-FR" sz="2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7A2D7-749D-4379-903A-6C48E922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2" y="243946"/>
            <a:ext cx="9631017" cy="1042988"/>
          </a:xfrm>
        </p:spPr>
        <p:txBody>
          <a:bodyPr>
            <a:normAutofit fontScale="90000"/>
          </a:bodyPr>
          <a:lstStyle/>
          <a:p>
            <a:r>
              <a:rPr lang="fr-BE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Etudes de mortalité des péricardites en Afrique  </a:t>
            </a:r>
            <a:endParaRPr lang="fr-FR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CA7378DA-DE67-49DF-A4C6-A5B58850CF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724946"/>
              </p:ext>
            </p:extLst>
          </p:nvPr>
        </p:nvGraphicFramePr>
        <p:xfrm>
          <a:off x="2040466" y="1408114"/>
          <a:ext cx="9313334" cy="5205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47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87C47-DAF2-40CF-BFC8-BCCDD280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B5F0E2-B723-41DF-AD1E-3338819A1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02009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CBA8BA-0F95-41C0-99D4-C5FC5A08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2" y="1848030"/>
            <a:ext cx="8575589" cy="48237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849076-25EF-4AD6-B7EE-988F8977782D}"/>
              </a:ext>
            </a:extLst>
          </p:cNvPr>
          <p:cNvSpPr/>
          <p:nvPr/>
        </p:nvSpPr>
        <p:spPr>
          <a:xfrm>
            <a:off x="642552" y="3126259"/>
            <a:ext cx="8575590" cy="4077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8128F5-22A8-4454-9DA8-6D57F55ACF58}"/>
              </a:ext>
            </a:extLst>
          </p:cNvPr>
          <p:cNvSpPr txBox="1"/>
          <p:nvPr/>
        </p:nvSpPr>
        <p:spPr>
          <a:xfrm>
            <a:off x="9316996" y="5596456"/>
            <a:ext cx="25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Mayosi</a:t>
            </a:r>
            <a:r>
              <a:rPr lang="fr-FR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BM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SAMJ 2008 </a:t>
            </a:r>
            <a:endParaRPr lang="fr-FR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F91870-CEC3-4592-A44D-DDFF20EFC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97" y="9315"/>
            <a:ext cx="10651524" cy="185184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51B0D49-E5BA-4F31-A7DD-DE92D64F3173}"/>
              </a:ext>
            </a:extLst>
          </p:cNvPr>
          <p:cNvSpPr txBox="1">
            <a:spLocks/>
          </p:cNvSpPr>
          <p:nvPr/>
        </p:nvSpPr>
        <p:spPr>
          <a:xfrm>
            <a:off x="9218141" y="2849217"/>
            <a:ext cx="2331307" cy="19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IMPI-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hospitaux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Nigeria, Cameroun, South Africa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8230735-13C6-466E-8ACC-6F539A266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945" y="2558079"/>
            <a:ext cx="5134724" cy="41857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DE3D94-262A-467E-94DA-3C0D0347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" y="114145"/>
            <a:ext cx="12101689" cy="21039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C01CF5-12D8-4233-8C35-B35BFDCCC7FE}"/>
              </a:ext>
            </a:extLst>
          </p:cNvPr>
          <p:cNvSpPr txBox="1"/>
          <p:nvPr/>
        </p:nvSpPr>
        <p:spPr>
          <a:xfrm>
            <a:off x="7617178" y="6436078"/>
            <a:ext cx="25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Mayosi</a:t>
            </a:r>
            <a:r>
              <a:rPr lang="fr-FR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M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SAMJ 2008 </a:t>
            </a:r>
            <a:endParaRPr lang="fr-FR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0195AD3A-8A1F-41CA-A36C-B6813229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6DF0832-88F7-4C4C-9CEC-60FEEEA16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230" y="2865856"/>
            <a:ext cx="6127731" cy="29960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9A677-1A4F-4166-8FA0-17F928785F64}"/>
              </a:ext>
            </a:extLst>
          </p:cNvPr>
          <p:cNvSpPr/>
          <p:nvPr/>
        </p:nvSpPr>
        <p:spPr>
          <a:xfrm>
            <a:off x="5759670" y="4109156"/>
            <a:ext cx="6347292" cy="2935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26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954D0-ABF3-4EDA-9A96-E48903D9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18" y="2218109"/>
            <a:ext cx="11037711" cy="3149599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fr-FR" alt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constriction péricardique et un bas niveau d’immunité sont associés à une mortalité élevée</a:t>
            </a:r>
            <a:endParaRPr lang="fr-FR" altLang="fr-FR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D5F5C731-784F-4EEF-92E2-A6D96EF45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FB7448-1580-4F5B-A93A-5E24F20E9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" y="114145"/>
            <a:ext cx="12101689" cy="21039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5593460-6CE1-47A3-92FD-B9FE726109F6}"/>
              </a:ext>
            </a:extLst>
          </p:cNvPr>
          <p:cNvSpPr txBox="1"/>
          <p:nvPr/>
        </p:nvSpPr>
        <p:spPr>
          <a:xfrm>
            <a:off x="7315200" y="5845417"/>
            <a:ext cx="252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Mayosi</a:t>
            </a:r>
            <a:r>
              <a:rPr lang="fr-FR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M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SAMJ 2008</a:t>
            </a:r>
            <a:endParaRPr lang="fr-FR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685120"/>
            <a:ext cx="9726976" cy="322992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latin typeface="Algerian" panose="04020705040A02060702" pitchFamily="82" charset="0"/>
              </a:rPr>
              <a:t>4. SPECIFICITE DE LA RELATION </a:t>
            </a:r>
            <a:r>
              <a:rPr lang="fr-FR" sz="3600" b="1" dirty="0" err="1">
                <a:latin typeface="Algerian" panose="04020705040A02060702" pitchFamily="82" charset="0"/>
              </a:rPr>
              <a:t>PericarditE</a:t>
            </a:r>
            <a:r>
              <a:rPr lang="fr-FR" sz="3600" b="1" dirty="0">
                <a:latin typeface="Algerian" panose="04020705040A02060702" pitchFamily="82" charset="0"/>
              </a:rPr>
              <a:t>  - infection A VIH </a:t>
            </a:r>
            <a:br>
              <a:rPr lang="fr-FR" sz="3600" b="1" dirty="0">
                <a:latin typeface="Algerian" panose="04020705040A02060702" pitchFamily="82" charset="0"/>
              </a:rPr>
            </a:br>
            <a:r>
              <a:rPr lang="fr-FR" sz="3600" b="1" dirty="0">
                <a:solidFill>
                  <a:srgbClr val="00B0F0"/>
                </a:solidFill>
                <a:latin typeface="Algerian" panose="04020705040A02060702" pitchFamily="82" charset="0"/>
              </a:rPr>
              <a:t>CONDUITES A TENIR DIAGNOSTIQUES ET THERAPEUTIQUES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3950566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6054" y="2380359"/>
            <a:ext cx="1959051" cy="127422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A4EA95-63D9-4ABF-893F-98173AE09F13}"/>
              </a:ext>
            </a:extLst>
          </p:cNvPr>
          <p:cNvCxnSpPr/>
          <p:nvPr/>
        </p:nvCxnSpPr>
        <p:spPr>
          <a:xfrm>
            <a:off x="838200" y="3986084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3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5DA4B4C-5989-4BEA-8F64-22C44B8C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14028"/>
            <a:ext cx="9690960" cy="1320800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Défis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relever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Afrique : PEC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optimale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l’infection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VIH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95389C4-7111-45FF-9664-D91EC90E0A34}"/>
              </a:ext>
            </a:extLst>
          </p:cNvPr>
          <p:cNvSpPr/>
          <p:nvPr/>
        </p:nvSpPr>
        <p:spPr>
          <a:xfrm>
            <a:off x="1534886" y="2656114"/>
            <a:ext cx="3592285" cy="8164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932F822-AD92-4744-977A-4611AC61569C}"/>
              </a:ext>
            </a:extLst>
          </p:cNvPr>
          <p:cNvSpPr/>
          <p:nvPr/>
        </p:nvSpPr>
        <p:spPr>
          <a:xfrm>
            <a:off x="6632122" y="2670072"/>
            <a:ext cx="3592285" cy="8164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BE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fr-F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aitement</a:t>
            </a:r>
            <a:r>
              <a:rPr lang="fr-F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CF59D1-71CE-4D68-9B88-4CEEF80103A2}"/>
              </a:ext>
            </a:extLst>
          </p:cNvPr>
          <p:cNvSpPr txBox="1"/>
          <p:nvPr/>
        </p:nvSpPr>
        <p:spPr>
          <a:xfrm>
            <a:off x="446314" y="5177973"/>
            <a:ext cx="20583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Précocité 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1013FC-4BF0-4309-BC18-8F42E9C3DA21}"/>
              </a:ext>
            </a:extLst>
          </p:cNvPr>
          <p:cNvSpPr txBox="1"/>
          <p:nvPr/>
        </p:nvSpPr>
        <p:spPr>
          <a:xfrm>
            <a:off x="7416959" y="4850078"/>
            <a:ext cx="403291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Eviter l’évolution vers la constriction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4103AA-F05C-4388-B874-C23CF40776DB}"/>
              </a:ext>
            </a:extLst>
          </p:cNvPr>
          <p:cNvSpPr txBox="1"/>
          <p:nvPr/>
        </p:nvSpPr>
        <p:spPr>
          <a:xfrm>
            <a:off x="3520643" y="4850079"/>
            <a:ext cx="34956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 en évidence du BK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4DDE7F5-C7D0-4C99-9A0D-9C3832E1D6F8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475488" y="3572223"/>
            <a:ext cx="1426738" cy="1605750"/>
          </a:xfrm>
          <a:prstGeom prst="straightConnector1">
            <a:avLst/>
          </a:prstGeom>
          <a:ln w="76200">
            <a:headEnd w="lg" len="med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F26EA71-47E0-43DB-AACE-0143B94D45F0}"/>
              </a:ext>
            </a:extLst>
          </p:cNvPr>
          <p:cNvCxnSpPr>
            <a:cxnSpLocks/>
          </p:cNvCxnSpPr>
          <p:nvPr/>
        </p:nvCxnSpPr>
        <p:spPr>
          <a:xfrm>
            <a:off x="4235464" y="3572223"/>
            <a:ext cx="962466" cy="12221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C6A0E39-02C4-45DE-84C2-A3E3267060DD}"/>
              </a:ext>
            </a:extLst>
          </p:cNvPr>
          <p:cNvCxnSpPr>
            <a:cxnSpLocks/>
          </p:cNvCxnSpPr>
          <p:nvPr/>
        </p:nvCxnSpPr>
        <p:spPr>
          <a:xfrm>
            <a:off x="8632375" y="3483424"/>
            <a:ext cx="0" cy="934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2" name="Espace réservé du contenu 3">
            <a:extLst>
              <a:ext uri="{FF2B5EF4-FFF2-40B4-BE49-F238E27FC236}">
                <a16:creationId xmlns:a16="http://schemas.microsoft.com/office/drawing/2014/main" id="{551A3C79-16E3-4D08-ADB6-5C8EF23AD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77589" y="136599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3DFED-2C7E-4AE7-B52F-E2AD31F4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7" y="114880"/>
            <a:ext cx="8543156" cy="127601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and PEC des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suspicion de cause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4D6E2-8944-4058-A447-6B781A55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698171"/>
            <a:ext cx="10831286" cy="5046842"/>
          </a:xfrm>
        </p:spPr>
        <p:txBody>
          <a:bodyPr>
            <a:norm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fr-FR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non invasive initial </a:t>
            </a:r>
            <a:r>
              <a:rPr lang="fr-FR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endParaRPr lang="fr-FR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Pulmonary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Rx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Evidence for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pulmonary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Echocardiography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fibrin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 / MRI :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pericardial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thickening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(&gt; 3 mm),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mediastinal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tracheobronchial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lymphadenopathy</a:t>
            </a:r>
            <a:endParaRPr lang="fr-BE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B9B62B-5E54-4141-954E-7AB56433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811" y="5486401"/>
            <a:ext cx="4410075" cy="1258612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B7BC830A-AC73-4CFC-A1BA-08E1EFEB0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3DFED-2C7E-4AE7-B52F-E2AD31F4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196377"/>
            <a:ext cx="10831286" cy="128786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et PEC des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suspicion de cause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4D6E2-8944-4058-A447-6B781A55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698171"/>
            <a:ext cx="10831286" cy="4657389"/>
          </a:xfrm>
        </p:spPr>
        <p:txBody>
          <a:bodyPr>
            <a:norm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fr-FR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non invasive initial </a:t>
            </a:r>
            <a:r>
              <a:rPr lang="fr-FR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endParaRPr lang="fr-FR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Sputum cultures, gastric aspiration and / or urine in search of BK</a:t>
            </a:r>
            <a:br>
              <a:rPr lang="en-US" b="1" dirty="0"/>
            </a:br>
            <a:r>
              <a:rPr lang="en-US" b="1" dirty="0"/>
              <a:t>  </a:t>
            </a:r>
            <a:r>
              <a:rPr lang="en-US" b="1" dirty="0">
                <a:solidFill>
                  <a:srgbClr val="FF0000"/>
                </a:solidFill>
              </a:rPr>
              <a:t>scalene ganglion biopsy,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Tuberculin IDR </a:t>
            </a:r>
            <a:r>
              <a:rPr lang="en-US" b="1" dirty="0">
                <a:solidFill>
                  <a:srgbClr val="FF0000"/>
                </a:solidFill>
              </a:rPr>
              <a:t>is not useful in adults, regardless of the baseline prevalence of TB.</a:t>
            </a:r>
            <a:endParaRPr lang="fr-B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4CED7D7-04DD-44EC-8B8F-BE7C7E18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3DFED-2C7E-4AE7-B52F-E2AD31F4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22882"/>
            <a:ext cx="10831286" cy="157941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et PEC des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suspicion de cause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4D6E2-8944-4058-A447-6B781A55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98171"/>
            <a:ext cx="11463130" cy="4657389"/>
          </a:xfrm>
        </p:spPr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fr-BE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BE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BE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Pericardocentesis</a:t>
            </a:r>
            <a:endParaRPr lang="fr-BE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inoculation of the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pericardial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 medium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PCR (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Xpert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MTB / RIF) for the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Mycobacterium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endParaRPr lang="fr-B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Biochemical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tests to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exudate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transudate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white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cytology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lymphocyte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exsudate</a:t>
            </a:r>
            <a:endParaRPr lang="fr-B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 tests for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tuberculous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infection: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interferon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-gamma,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adenosine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deaminase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lysozyme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A471EB3-099C-4A5A-A2EB-17978F57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3DFED-2C7E-4AE7-B52F-E2AD31F4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63311"/>
            <a:ext cx="9157818" cy="130834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et PEC des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avec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suspicion de cause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endParaRPr lang="fr-F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4D6E2-8944-4058-A447-6B781A55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698171"/>
            <a:ext cx="10831286" cy="4657389"/>
          </a:xfrm>
        </p:spPr>
        <p:txBody>
          <a:bodyPr>
            <a:norm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3: Pericardial biopsy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draining a tamponade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diagnosis purposes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necessary in sub-Saharan Africa and other TB-endemic areas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AAA5BA3-AE0D-4ECE-BFAC-12B4B807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932" y="196378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10" y="520992"/>
            <a:ext cx="9403903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Algerian" panose="04020705040A02060702" pitchFamily="82" charset="0"/>
              </a:rPr>
              <a:t>LE point sur la </a:t>
            </a:r>
            <a:r>
              <a:rPr lang="fr-FR" sz="3600" b="1" dirty="0" err="1">
                <a:latin typeface="Algerian" panose="04020705040A02060702" pitchFamily="82" charset="0"/>
              </a:rPr>
              <a:t>pandemie</a:t>
            </a:r>
            <a:r>
              <a:rPr lang="fr-FR" sz="3600" b="1" dirty="0">
                <a:latin typeface="Algerian" panose="04020705040A02060702" pitchFamily="82" charset="0"/>
              </a:rPr>
              <a:t> de </a:t>
            </a:r>
            <a:r>
              <a:rPr lang="fr-FR" sz="3600" b="1" dirty="0" err="1">
                <a:latin typeface="Algerian" panose="04020705040A02060702" pitchFamily="82" charset="0"/>
              </a:rPr>
              <a:t>linfection</a:t>
            </a:r>
            <a:r>
              <a:rPr lang="fr-FR" sz="3600" b="1" dirty="0">
                <a:latin typeface="Algerian" panose="04020705040A02060702" pitchFamily="82" charset="0"/>
              </a:rPr>
              <a:t> a </a:t>
            </a:r>
            <a:r>
              <a:rPr lang="fr-FR" sz="3600" b="1" dirty="0" err="1">
                <a:latin typeface="Algerian" panose="04020705040A02060702" pitchFamily="82" charset="0"/>
              </a:rPr>
              <a:t>vih</a:t>
            </a:r>
            <a:r>
              <a:rPr lang="fr-FR" sz="3600" b="1" dirty="0">
                <a:latin typeface="Algerian" panose="04020705040A02060702" pitchFamily="82" charset="0"/>
              </a:rPr>
              <a:t> en </a:t>
            </a:r>
            <a:r>
              <a:rPr lang="fr-FR" sz="3600" b="1" dirty="0" err="1">
                <a:latin typeface="Algerian" panose="04020705040A02060702" pitchFamily="82" charset="0"/>
              </a:rPr>
              <a:t>afrique</a:t>
            </a:r>
            <a:endParaRPr lang="fr-FR" sz="3600" b="1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37896" y="762455"/>
            <a:ext cx="1533894" cy="99769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846555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A14B1D5-9CFD-4651-BADB-6EF70F82CD0A}"/>
              </a:ext>
            </a:extLst>
          </p:cNvPr>
          <p:cNvCxnSpPr/>
          <p:nvPr/>
        </p:nvCxnSpPr>
        <p:spPr>
          <a:xfrm>
            <a:off x="838200" y="1864311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576DA85-8067-4C4F-8A9D-A3C2FBA7D9B1}"/>
              </a:ext>
            </a:extLst>
          </p:cNvPr>
          <p:cNvSpPr txBox="1"/>
          <p:nvPr/>
        </p:nvSpPr>
        <p:spPr>
          <a:xfrm>
            <a:off x="838200" y="1984443"/>
            <a:ext cx="5145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Poids de l’infection à VIH en Afrique Sub-Saharienne</a:t>
            </a:r>
          </a:p>
        </p:txBody>
      </p:sp>
      <p:pic>
        <p:nvPicPr>
          <p:cNvPr id="12" name="Picture 2" descr="C:\Users\user\Pictures\Nouveau dossier\carte afrique sub saharienne.PNG">
            <a:extLst>
              <a:ext uri="{FF2B5EF4-FFF2-40B4-BE49-F238E27FC236}">
                <a16:creationId xmlns:a16="http://schemas.microsoft.com/office/drawing/2014/main" id="{37077492-AEEC-45F7-B06F-9CCBEBFD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146" y="1658404"/>
            <a:ext cx="4410691" cy="489654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70F013-81F6-4AC3-BCF1-A54A044E41C8}"/>
              </a:ext>
            </a:extLst>
          </p:cNvPr>
          <p:cNvSpPr/>
          <p:nvPr/>
        </p:nvSpPr>
        <p:spPr>
          <a:xfrm>
            <a:off x="773015" y="3881905"/>
            <a:ext cx="5894773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3200" b="1" dirty="0"/>
              <a:t> 12% de la population mondiale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fr-FR" sz="3200" b="1" dirty="0"/>
              <a:t>mais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3200" b="1" dirty="0"/>
              <a:t> </a:t>
            </a:r>
            <a:r>
              <a:rPr lang="fr-FR" sz="3200" b="1" dirty="0">
                <a:solidFill>
                  <a:srgbClr val="00B0F0"/>
                </a:solidFill>
              </a:rPr>
              <a:t>68%  des PVVIH mondiaux (23 millions)</a:t>
            </a:r>
          </a:p>
        </p:txBody>
      </p:sp>
    </p:spTree>
    <p:extLst>
      <p:ext uri="{BB962C8B-B14F-4D97-AF65-F5344CB8AC3E}">
        <p14:creationId xmlns:p14="http://schemas.microsoft.com/office/powerpoint/2010/main" val="5698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3DFED-2C7E-4AE7-B52F-E2AD31F4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8" y="0"/>
            <a:ext cx="9346404" cy="150179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et PEC des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suspicion de cause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4D6E2-8944-4058-A447-6B781A55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698171"/>
            <a:ext cx="10831286" cy="4657389"/>
          </a:xfrm>
        </p:spPr>
        <p:txBody>
          <a:bodyPr>
            <a:norm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4 : Empirical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antituberculosis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treatment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in endemic areas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eliminating other causes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2359EDE-5208-4F66-81F1-3D0030A72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76DEF67-8423-4F96-9266-FD435F0368CA}"/>
              </a:ext>
            </a:extLst>
          </p:cNvPr>
          <p:cNvSpPr txBox="1"/>
          <p:nvPr/>
        </p:nvSpPr>
        <p:spPr>
          <a:xfrm>
            <a:off x="1054251" y="331115"/>
            <a:ext cx="351775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Cardiac tamponade or suspected bacterial or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neoplasic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aetiology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fr-F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724ECD5-292E-4390-98C1-9AEEBFC18640}"/>
              </a:ext>
            </a:extLst>
          </p:cNvPr>
          <p:cNvSpPr/>
          <p:nvPr/>
        </p:nvSpPr>
        <p:spPr>
          <a:xfrm rot="5400000">
            <a:off x="2350170" y="316975"/>
            <a:ext cx="507111" cy="202318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9568B5-7D2B-4DBF-9C7B-8F68EF2E8697}"/>
              </a:ext>
            </a:extLst>
          </p:cNvPr>
          <p:cNvSpPr txBox="1"/>
          <p:nvPr/>
        </p:nvSpPr>
        <p:spPr>
          <a:xfrm>
            <a:off x="188251" y="1582125"/>
            <a:ext cx="231289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Pericardiocentesis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aetiology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91C2AE-2590-46EA-9EA6-9EC6B6EAEEB3}"/>
              </a:ext>
            </a:extLst>
          </p:cNvPr>
          <p:cNvSpPr txBox="1"/>
          <p:nvPr/>
        </p:nvSpPr>
        <p:spPr>
          <a:xfrm>
            <a:off x="850746" y="1253271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YES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A2F0FC-5A02-4520-9B30-64431C0DA847}"/>
              </a:ext>
            </a:extLst>
          </p:cNvPr>
          <p:cNvSpPr txBox="1"/>
          <p:nvPr/>
        </p:nvSpPr>
        <p:spPr>
          <a:xfrm>
            <a:off x="3753521" y="1213674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NO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289E38-6E5E-44F4-95DE-9D4160268CF0}"/>
              </a:ext>
            </a:extLst>
          </p:cNvPr>
          <p:cNvSpPr txBox="1"/>
          <p:nvPr/>
        </p:nvSpPr>
        <p:spPr>
          <a:xfrm>
            <a:off x="2944011" y="1605429"/>
            <a:ext cx="231289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Elevated</a:t>
            </a:r>
            <a:r>
              <a:rPr lang="fr-FR" dirty="0"/>
              <a:t> </a:t>
            </a:r>
            <a:r>
              <a:rPr lang="fr-FR" dirty="0" err="1"/>
              <a:t>inflammatory</a:t>
            </a:r>
            <a:br>
              <a:rPr lang="fr-FR" dirty="0"/>
            </a:br>
            <a:r>
              <a:rPr lang="fr-FR" dirty="0"/>
              <a:t>markers?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9CE723FF-A43B-4D25-BE33-E5E40AC0B5A3}"/>
              </a:ext>
            </a:extLst>
          </p:cNvPr>
          <p:cNvSpPr/>
          <p:nvPr/>
        </p:nvSpPr>
        <p:spPr>
          <a:xfrm rot="5400000">
            <a:off x="3243572" y="1592324"/>
            <a:ext cx="507111" cy="202318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83A8D1-7D71-443E-B899-10AF6B7B5F39}"/>
              </a:ext>
            </a:extLst>
          </p:cNvPr>
          <p:cNvSpPr txBox="1"/>
          <p:nvPr/>
        </p:nvSpPr>
        <p:spPr>
          <a:xfrm>
            <a:off x="290456" y="2876623"/>
            <a:ext cx="290277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Empiric ant inflammatory</a:t>
            </a:r>
            <a:br>
              <a:rPr lang="en-US" dirty="0"/>
            </a:br>
            <a:r>
              <a:rPr lang="en-US" dirty="0"/>
              <a:t>therapy (treat as pericarditis)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722272-76AD-42E8-966B-AAA22B1ED152}"/>
              </a:ext>
            </a:extLst>
          </p:cNvPr>
          <p:cNvSpPr txBox="1"/>
          <p:nvPr/>
        </p:nvSpPr>
        <p:spPr>
          <a:xfrm>
            <a:off x="3419144" y="2908899"/>
            <a:ext cx="231289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associated</a:t>
            </a:r>
            <a:br>
              <a:rPr lang="fr-FR" dirty="0"/>
            </a:br>
            <a:r>
              <a:rPr lang="fr-FR" dirty="0" err="1"/>
              <a:t>disease</a:t>
            </a:r>
            <a:r>
              <a:rPr lang="fr-FR" dirty="0"/>
              <a:t>?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ccolade ouvrante 14">
            <a:extLst>
              <a:ext uri="{FF2B5EF4-FFF2-40B4-BE49-F238E27FC236}">
                <a16:creationId xmlns:a16="http://schemas.microsoft.com/office/drawing/2014/main" id="{E15D8435-172E-4F87-94FE-F48000701754}"/>
              </a:ext>
            </a:extLst>
          </p:cNvPr>
          <p:cNvSpPr/>
          <p:nvPr/>
        </p:nvSpPr>
        <p:spPr>
          <a:xfrm rot="5400000">
            <a:off x="4310375" y="2874281"/>
            <a:ext cx="507111" cy="202318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DA226A-510D-4A9D-A24E-16D73B1DCFAD}"/>
              </a:ext>
            </a:extLst>
          </p:cNvPr>
          <p:cNvSpPr txBox="1"/>
          <p:nvPr/>
        </p:nvSpPr>
        <p:spPr>
          <a:xfrm>
            <a:off x="1443313" y="4202068"/>
            <a:ext cx="290277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Pericardial effusion probably related. Treat the disease.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DA7B6A-A0D2-4B87-BC94-5DE47BE5AC98}"/>
              </a:ext>
            </a:extLst>
          </p:cNvPr>
          <p:cNvSpPr txBox="1"/>
          <p:nvPr/>
        </p:nvSpPr>
        <p:spPr>
          <a:xfrm>
            <a:off x="4632961" y="4171120"/>
            <a:ext cx="231289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Large (&gt;20 mm)</a:t>
            </a:r>
            <a:br>
              <a:rPr lang="fr-FR" dirty="0"/>
            </a:br>
            <a:r>
              <a:rPr lang="fr-FR" dirty="0" err="1"/>
              <a:t>pericardial</a:t>
            </a:r>
            <a:r>
              <a:rPr lang="fr-FR" dirty="0"/>
              <a:t> effusion?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id="{269EA3DC-1551-41ED-A1B6-A82265016F83}"/>
              </a:ext>
            </a:extLst>
          </p:cNvPr>
          <p:cNvSpPr/>
          <p:nvPr/>
        </p:nvSpPr>
        <p:spPr>
          <a:xfrm>
            <a:off x="7112351" y="3479666"/>
            <a:ext cx="507111" cy="2023188"/>
          </a:xfrm>
          <a:prstGeom prst="leftBrace">
            <a:avLst>
              <a:gd name="adj1" fmla="val 8387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4EB245-D95B-426B-9C42-81140313B68A}"/>
              </a:ext>
            </a:extLst>
          </p:cNvPr>
          <p:cNvSpPr txBox="1"/>
          <p:nvPr/>
        </p:nvSpPr>
        <p:spPr>
          <a:xfrm>
            <a:off x="7664823" y="3310464"/>
            <a:ext cx="231289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Follow-up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227B12-C2A6-4520-8222-C035268DCDCE}"/>
              </a:ext>
            </a:extLst>
          </p:cNvPr>
          <p:cNvSpPr txBox="1"/>
          <p:nvPr/>
        </p:nvSpPr>
        <p:spPr>
          <a:xfrm>
            <a:off x="7654315" y="4806412"/>
            <a:ext cx="2873642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Consider pericardiocentesis</a:t>
            </a:r>
            <a:br>
              <a:rPr lang="en-US" dirty="0"/>
            </a:br>
            <a:r>
              <a:rPr lang="en-US" dirty="0"/>
              <a:t>and drainage if chronic (&gt;3 months)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599340-5165-4773-9E8E-5D92004F0853}"/>
              </a:ext>
            </a:extLst>
          </p:cNvPr>
          <p:cNvSpPr txBox="1"/>
          <p:nvPr/>
        </p:nvSpPr>
        <p:spPr>
          <a:xfrm>
            <a:off x="5598464" y="509530"/>
            <a:ext cx="48387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simplifié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PEC des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ESC 2015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64206D8-DF32-43D4-B824-40D78C6E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776" y="5767270"/>
            <a:ext cx="4410075" cy="96202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67B55E7-6930-46BD-BCE8-DECDA7F74A4E}"/>
              </a:ext>
            </a:extLst>
          </p:cNvPr>
          <p:cNvSpPr txBox="1"/>
          <p:nvPr/>
        </p:nvSpPr>
        <p:spPr>
          <a:xfrm>
            <a:off x="4584814" y="2600162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NO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871B1D-1A1E-49CF-9003-DDD6164C0391}"/>
              </a:ext>
            </a:extLst>
          </p:cNvPr>
          <p:cNvSpPr txBox="1"/>
          <p:nvPr/>
        </p:nvSpPr>
        <p:spPr>
          <a:xfrm>
            <a:off x="5684570" y="3823481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NO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3DCCC4-099F-4032-BD93-92B96A796136}"/>
              </a:ext>
            </a:extLst>
          </p:cNvPr>
          <p:cNvSpPr txBox="1"/>
          <p:nvPr/>
        </p:nvSpPr>
        <p:spPr>
          <a:xfrm>
            <a:off x="6883181" y="3366283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NO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CE55A01-EFCD-42B5-B5AD-4723833DB8AF}"/>
              </a:ext>
            </a:extLst>
          </p:cNvPr>
          <p:cNvSpPr txBox="1"/>
          <p:nvPr/>
        </p:nvSpPr>
        <p:spPr>
          <a:xfrm>
            <a:off x="1806339" y="2567207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YES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0ECFE3-52AF-4B77-883B-983F6F30D61B}"/>
              </a:ext>
            </a:extLst>
          </p:cNvPr>
          <p:cNvSpPr txBox="1"/>
          <p:nvPr/>
        </p:nvSpPr>
        <p:spPr>
          <a:xfrm>
            <a:off x="2844305" y="3877030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YES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099C8E-59CC-4429-A2F7-A7587B1EAC6A}"/>
              </a:ext>
            </a:extLst>
          </p:cNvPr>
          <p:cNvSpPr txBox="1"/>
          <p:nvPr/>
        </p:nvSpPr>
        <p:spPr>
          <a:xfrm>
            <a:off x="6464851" y="4915003"/>
            <a:ext cx="5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rgbClr val="FF0000"/>
                </a:solidFill>
              </a:rPr>
              <a:t>YES 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29" name="Espace réservé du contenu 3">
            <a:extLst>
              <a:ext uri="{FF2B5EF4-FFF2-40B4-BE49-F238E27FC236}">
                <a16:creationId xmlns:a16="http://schemas.microsoft.com/office/drawing/2014/main" id="{747B5325-9349-4AF2-A9C1-7660109BB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7630" y="232321"/>
            <a:ext cx="1900238" cy="1397000"/>
          </a:xfrm>
        </p:spPr>
      </p:pic>
    </p:spTree>
    <p:extLst>
      <p:ext uri="{BB962C8B-B14F-4D97-AF65-F5344CB8AC3E}">
        <p14:creationId xmlns:p14="http://schemas.microsoft.com/office/powerpoint/2010/main" val="4835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re 1">
            <a:extLst>
              <a:ext uri="{FF2B5EF4-FFF2-40B4-BE49-F238E27FC236}">
                <a16:creationId xmlns:a16="http://schemas.microsoft.com/office/drawing/2014/main" id="{1E92FB2F-3D46-4818-AD82-C52DFF54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2" y="217350"/>
            <a:ext cx="8991600" cy="13541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et PEC des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suspicion de cause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r>
              <a:rPr lang="fr-FR" altLang="fr-FR" sz="3200" b="1" dirty="0">
                <a:solidFill>
                  <a:srgbClr val="FFFF00"/>
                </a:solidFill>
              </a:rPr>
              <a:t>)</a:t>
            </a:r>
            <a:r>
              <a:rPr lang="fr-FR" altLang="fr-FR" sz="3200" b="1" dirty="0"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108547" name="Espace réservé du contenu 3">
            <a:extLst>
              <a:ext uri="{FF2B5EF4-FFF2-40B4-BE49-F238E27FC236}">
                <a16:creationId xmlns:a16="http://schemas.microsoft.com/office/drawing/2014/main" id="{14D45735-8572-4C3A-93B6-E77E47C872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6825" y="76200"/>
            <a:ext cx="1900238" cy="1397000"/>
          </a:xfr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787525"/>
            <a:ext cx="93186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2CC4E1B-E998-40ED-8E07-8F8856BED8EC}"/>
              </a:ext>
            </a:extLst>
          </p:cNvPr>
          <p:cNvCxnSpPr/>
          <p:nvPr/>
        </p:nvCxnSpPr>
        <p:spPr>
          <a:xfrm>
            <a:off x="828675" y="1824038"/>
            <a:ext cx="5895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50" name="ZoneTexte 7">
            <a:extLst>
              <a:ext uri="{FF2B5EF4-FFF2-40B4-BE49-F238E27FC236}">
                <a16:creationId xmlns:a16="http://schemas.microsoft.com/office/drawing/2014/main" id="{51232A72-601C-4B07-A3E2-3D85DDBF2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87" y="2420938"/>
            <a:ext cx="4413388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alt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Incidence encore élevée des formes résistantes de tuberculose chez les PVVIH en Afrique : 600 000 cas par an</a:t>
            </a:r>
          </a:p>
        </p:txBody>
      </p:sp>
      <p:sp>
        <p:nvSpPr>
          <p:cNvPr id="108551" name="ZoneTexte 9">
            <a:extLst>
              <a:ext uri="{FF2B5EF4-FFF2-40B4-BE49-F238E27FC236}">
                <a16:creationId xmlns:a16="http://schemas.microsoft.com/office/drawing/2014/main" id="{036E774A-F271-458B-9B1A-0E86037A7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1826525"/>
            <a:ext cx="7009986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altLang="fr-FR" sz="3200" b="1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Impact du </a:t>
            </a:r>
            <a:r>
              <a:rPr lang="fr-FR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traitement des formes</a:t>
            </a:r>
            <a:r>
              <a:rPr lang="fr-FR" altLang="fr-FR" sz="3200" b="1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fr-FR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résistantes sur allongement QT (grade 1 à 4) </a:t>
            </a:r>
            <a:r>
              <a:rPr lang="fr-FR" altLang="fr-FR" sz="3200" b="1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avec risque élevé de mort subite chez les PVVIH : </a:t>
            </a:r>
            <a:r>
              <a:rPr lang="fr-FR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bédaquiline</a:t>
            </a:r>
            <a:r>
              <a:rPr lang="fr-FR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fr-FR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clofazimine</a:t>
            </a:r>
            <a:r>
              <a:rPr lang="fr-FR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fr-FR" alt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fluoquinolones</a:t>
            </a:r>
            <a:r>
              <a:rPr lang="fr-FR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fr-FR" altLang="fr-FR" sz="3200" b="1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fr-FR" altLang="fr-FR" sz="3200" b="1" dirty="0" err="1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moxi</a:t>
            </a:r>
            <a:r>
              <a:rPr lang="fr-FR" altLang="fr-FR" sz="3200" b="1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fr-FR" altLang="fr-FR" sz="3200" b="1" dirty="0" err="1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levofloxacine</a:t>
            </a:r>
            <a:r>
              <a:rPr lang="fr-FR" altLang="fr-FR" sz="3200" b="1" dirty="0">
                <a:latin typeface="Times New Roman" panose="02020603050405020304" pitchFamily="18" charset="0"/>
                <a:ea typeface="STXingkai" panose="0201080004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8552" name="ZoneTexte 8">
            <a:extLst>
              <a:ext uri="{FF2B5EF4-FFF2-40B4-BE49-F238E27FC236}">
                <a16:creationId xmlns:a16="http://schemas.microsoft.com/office/drawing/2014/main" id="{375AE2EC-0218-4572-9DAA-C4BCC7789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87" y="6276975"/>
            <a:ext cx="3676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000" b="1" i="1" dirty="0">
                <a:solidFill>
                  <a:srgbClr val="00B0F0"/>
                </a:solidFill>
              </a:rPr>
              <a:t>Global Report WHO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DA876-054B-4F64-86A2-5910CDB6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10" y="1776236"/>
            <a:ext cx="11568289" cy="2253898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fr-FR" altLang="fr-F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ce défi thérapeutique, les corticoïdes améliorent-ils le pronostic des péricardites tuberculeuses chez les PVVIH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C0D17D-4569-4E31-9345-9BA20E8F4AD4}"/>
              </a:ext>
            </a:extLst>
          </p:cNvPr>
          <p:cNvSpPr txBox="1"/>
          <p:nvPr/>
        </p:nvSpPr>
        <p:spPr>
          <a:xfrm>
            <a:off x="2404533" y="4233333"/>
            <a:ext cx="8534400" cy="213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fr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Constriction ?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fr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Mortalité 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A8F2549-63A1-41B9-94B5-3A6BD642E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6825" y="76200"/>
            <a:ext cx="1900238" cy="1397000"/>
          </a:xfrm>
        </p:spPr>
      </p:pic>
    </p:spTree>
    <p:extLst>
      <p:ext uri="{BB962C8B-B14F-4D97-AF65-F5344CB8AC3E}">
        <p14:creationId xmlns:p14="http://schemas.microsoft.com/office/powerpoint/2010/main" val="26864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D4B87-5911-496C-9C62-02BD268D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261AF5-D763-448D-BFD4-4D3EA2E90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80" y="215106"/>
            <a:ext cx="8392231" cy="43843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22AEFE-0007-4ACB-BA8A-E069776CF19C}"/>
              </a:ext>
            </a:extLst>
          </p:cNvPr>
          <p:cNvSpPr txBox="1"/>
          <p:nvPr/>
        </p:nvSpPr>
        <p:spPr>
          <a:xfrm>
            <a:off x="2156178" y="4599458"/>
            <a:ext cx="799253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Prednisolone   </a:t>
            </a:r>
            <a:r>
              <a:rPr lang="fr-BE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Placebo</a:t>
            </a:r>
          </a:p>
          <a:p>
            <a:pPr>
              <a:lnSpc>
                <a:spcPct val="150000"/>
              </a:lnSpc>
            </a:pP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</a:t>
            </a:r>
            <a:r>
              <a:rPr lang="fr-B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indicus</a:t>
            </a: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pranii</a:t>
            </a: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BE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fr-B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Placebo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1EB23E-2179-457A-9BF8-E634A7DE39CD}"/>
              </a:ext>
            </a:extLst>
          </p:cNvPr>
          <p:cNvSpPr txBox="1"/>
          <p:nvPr/>
        </p:nvSpPr>
        <p:spPr>
          <a:xfrm>
            <a:off x="6957392" y="6391842"/>
            <a:ext cx="48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</a:rPr>
              <a:t>Mayosi</a:t>
            </a:r>
            <a:r>
              <a:rPr lang="fr-FR" b="1" i="1" dirty="0">
                <a:solidFill>
                  <a:srgbClr val="00B0F0"/>
                </a:solidFill>
              </a:rPr>
              <a:t> BM and al. NEJM 2014,371 : 1121-30</a:t>
            </a:r>
          </a:p>
        </p:txBody>
      </p:sp>
    </p:spTree>
    <p:extLst>
      <p:ext uri="{BB962C8B-B14F-4D97-AF65-F5344CB8AC3E}">
        <p14:creationId xmlns:p14="http://schemas.microsoft.com/office/powerpoint/2010/main" val="42751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E2F398A-62EC-4BF4-9AC6-0E5AA1BC3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53" y="357099"/>
            <a:ext cx="10450668" cy="6143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18ADA3-0C44-4D99-A254-55C9B6773DF2}"/>
              </a:ext>
            </a:extLst>
          </p:cNvPr>
          <p:cNvSpPr/>
          <p:nvPr/>
        </p:nvSpPr>
        <p:spPr>
          <a:xfrm>
            <a:off x="1027289" y="5159022"/>
            <a:ext cx="10109532" cy="1341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014496-A049-4EE3-89DE-FC95D1BA545D}"/>
              </a:ext>
            </a:extLst>
          </p:cNvPr>
          <p:cNvSpPr txBox="1"/>
          <p:nvPr/>
        </p:nvSpPr>
        <p:spPr>
          <a:xfrm>
            <a:off x="8003968" y="6525222"/>
            <a:ext cx="2597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err="1">
                <a:solidFill>
                  <a:srgbClr val="00B0F0"/>
                </a:solidFill>
              </a:rPr>
              <a:t>Mayosi</a:t>
            </a:r>
            <a:r>
              <a:rPr lang="fr-FR" sz="1400" b="1" i="1" dirty="0">
                <a:solidFill>
                  <a:srgbClr val="00B0F0"/>
                </a:solidFill>
              </a:rPr>
              <a:t> BM  NEJM 2014</a:t>
            </a:r>
          </a:p>
        </p:txBody>
      </p:sp>
    </p:spTree>
    <p:extLst>
      <p:ext uri="{BB962C8B-B14F-4D97-AF65-F5344CB8AC3E}">
        <p14:creationId xmlns:p14="http://schemas.microsoft.com/office/powerpoint/2010/main" val="8561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38FC8-288C-467C-AAEE-DB95BBA7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2DD265-287B-45F9-B224-250BF065A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DF6D08-E035-4B7A-A804-91447101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081"/>
            <a:ext cx="12192000" cy="581183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908272-B515-410B-8AF7-7D790753274D}"/>
              </a:ext>
            </a:extLst>
          </p:cNvPr>
          <p:cNvSpPr/>
          <p:nvPr/>
        </p:nvSpPr>
        <p:spPr>
          <a:xfrm>
            <a:off x="0" y="4120737"/>
            <a:ext cx="12192000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3C00BF-4B42-4242-A0F5-F06CA2577960}"/>
              </a:ext>
            </a:extLst>
          </p:cNvPr>
          <p:cNvSpPr txBox="1"/>
          <p:nvPr/>
        </p:nvSpPr>
        <p:spPr>
          <a:xfrm>
            <a:off x="6785114" y="6311899"/>
            <a:ext cx="249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B0F0"/>
                </a:solidFill>
              </a:rPr>
              <a:t>Mayosi</a:t>
            </a:r>
            <a:r>
              <a:rPr lang="fr-FR" b="1" i="1" dirty="0">
                <a:solidFill>
                  <a:srgbClr val="00B0F0"/>
                </a:solidFill>
              </a:rPr>
              <a:t> BM. NEJM 2014</a:t>
            </a:r>
          </a:p>
        </p:txBody>
      </p:sp>
    </p:spTree>
    <p:extLst>
      <p:ext uri="{BB962C8B-B14F-4D97-AF65-F5344CB8AC3E}">
        <p14:creationId xmlns:p14="http://schemas.microsoft.com/office/powerpoint/2010/main" val="30634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0D14E-B695-4994-B8AF-7163EC43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385067"/>
            <a:ext cx="978576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corticoïdes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peuvent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prévenir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décès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constriction et la tamponade chez les PVVIH ?</a:t>
            </a:r>
            <a:endParaRPr lang="fr-F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22F6AA-7733-46B4-9962-B041EF14F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8" y="2001838"/>
            <a:ext cx="4405189" cy="24346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CAE23E-540F-4A76-B0EA-7E2F33D96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12" y="1960034"/>
            <a:ext cx="2162175" cy="2476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B7CF5A-9382-4FDF-9984-BD7AE40D2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481" y="1960034"/>
            <a:ext cx="2600325" cy="24479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3E054B-EC47-4B91-AC78-38FEF521A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1400" y="1960033"/>
            <a:ext cx="2162175" cy="24479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5B57B9-D6E0-44D0-9910-CDBACCAF1E89}"/>
              </a:ext>
            </a:extLst>
          </p:cNvPr>
          <p:cNvSpPr txBox="1"/>
          <p:nvPr/>
        </p:nvSpPr>
        <p:spPr>
          <a:xfrm>
            <a:off x="5892799" y="5764696"/>
            <a:ext cx="426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</a:rPr>
              <a:t>Georges I A Int J </a:t>
            </a:r>
            <a:r>
              <a:rPr lang="fr-FR" b="1" i="1" dirty="0" err="1">
                <a:solidFill>
                  <a:srgbClr val="00B0F0"/>
                </a:solidFill>
              </a:rPr>
              <a:t>Tuberc</a:t>
            </a:r>
            <a:r>
              <a:rPr lang="fr-FR" b="1" i="1" dirty="0">
                <a:solidFill>
                  <a:srgbClr val="00B0F0"/>
                </a:solidFill>
              </a:rPr>
              <a:t> Lung Dis 2018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0F466265-4D59-4E9E-A875-B3369D0E9A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6825" y="76200"/>
            <a:ext cx="1900238" cy="1397000"/>
          </a:xfrm>
        </p:spPr>
      </p:pic>
    </p:spTree>
    <p:extLst>
      <p:ext uri="{BB962C8B-B14F-4D97-AF65-F5344CB8AC3E}">
        <p14:creationId xmlns:p14="http://schemas.microsoft.com/office/powerpoint/2010/main" val="35754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46122-8CE1-4DF7-8299-031CFBA0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509"/>
            <a:ext cx="10515600" cy="1325563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! Les corticoïdes n’améliorent pas le</a:t>
            </a:r>
            <a:b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prognostic</a:t>
            </a:r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péricardites tuberculeuses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80D70A-A720-4249-969C-072A9F683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41BBBF-8990-4DD6-9ABE-EA032D072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1911"/>
            <a:ext cx="10058400" cy="506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3F4AF7-FAED-4B42-9F29-D6B30C2B493A}"/>
              </a:ext>
            </a:extLst>
          </p:cNvPr>
          <p:cNvSpPr/>
          <p:nvPr/>
        </p:nvSpPr>
        <p:spPr>
          <a:xfrm>
            <a:off x="838200" y="4955822"/>
            <a:ext cx="10066867" cy="4402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4A6C1C-4049-446C-9E0E-8119F96D0014}"/>
              </a:ext>
            </a:extLst>
          </p:cNvPr>
          <p:cNvSpPr txBox="1"/>
          <p:nvPr/>
        </p:nvSpPr>
        <p:spPr>
          <a:xfrm>
            <a:off x="7517296" y="6235440"/>
            <a:ext cx="405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</a:rPr>
              <a:t>Georges I. Int J </a:t>
            </a:r>
            <a:r>
              <a:rPr lang="fr-FR" b="1" i="1" dirty="0" err="1">
                <a:solidFill>
                  <a:srgbClr val="00B0F0"/>
                </a:solidFill>
              </a:rPr>
              <a:t>Tuberc</a:t>
            </a:r>
            <a:r>
              <a:rPr lang="fr-FR" b="1" i="1" dirty="0">
                <a:solidFill>
                  <a:srgbClr val="00B0F0"/>
                </a:solidFill>
              </a:rPr>
              <a:t> Lung Dis 2018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10D68BAC-C565-41B1-9E73-335A65E9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6825" y="76200"/>
            <a:ext cx="190023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F683AB46-B877-433C-AE60-A623D0BD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535" y="2781299"/>
            <a:ext cx="3932238" cy="216176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4400" b="1" dirty="0">
                <a:solidFill>
                  <a:srgbClr val="FF0000"/>
                </a:solidFill>
                <a:latin typeface="+mn-lt"/>
              </a:rPr>
              <a:t>TAKE HOME MESSAGE</a:t>
            </a:r>
            <a:endParaRPr lang="en-US" altLang="fr-FR" sz="4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0051" name="Picture 3">
            <a:extLst>
              <a:ext uri="{FF2B5EF4-FFF2-40B4-BE49-F238E27FC236}">
                <a16:creationId xmlns:a16="http://schemas.microsoft.com/office/drawing/2014/main" id="{DFF985E8-8255-4A72-9A04-73EE97B8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09302" y="161453"/>
            <a:ext cx="11430000" cy="1189371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Transition épidémiologique dans l’infection à VIH : 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Retard de l’Afrique Sub-saharienne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6001038"/>
              </p:ext>
            </p:extLst>
          </p:nvPr>
        </p:nvGraphicFramePr>
        <p:xfrm>
          <a:off x="352698" y="1128927"/>
          <a:ext cx="11430000" cy="1996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20038076"/>
              </p:ext>
            </p:extLst>
          </p:nvPr>
        </p:nvGraphicFramePr>
        <p:xfrm>
          <a:off x="352698" y="4021168"/>
          <a:ext cx="11430000" cy="283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5131" y="3029112"/>
            <a:ext cx="11795759" cy="16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19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C3FE6-1E41-46C9-B1C7-FF5FBC7B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0" y="365125"/>
            <a:ext cx="10111408" cy="174197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morbi-mortalité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associée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la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l’infection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VIH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Afrique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fr-F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FF661-6D04-453C-9D41-D605B18A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200"/>
            <a:ext cx="10515600" cy="33994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Meilleure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PEC de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l’infection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VIH</a:t>
            </a:r>
            <a:endParaRPr lang="fr-B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Meilleure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prévention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constriction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péricardique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C3FE6-1E41-46C9-B1C7-FF5FBC7B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Urgence de la mission du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praticien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dans les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chez le PVVIH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FF661-6D04-453C-9D41-D605B18A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2506662"/>
            <a:ext cx="11410121" cy="39862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Relever le défi de la PEC des péricardites en Afrique (contexte des pays </a:t>
            </a:r>
            <a:r>
              <a:rPr lang="fr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ressources limitées) :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fr-B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étiologique (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évidence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BK)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 des recommendations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antiflammatoires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fr-B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F683AB46-B877-433C-AE60-A623D0BD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0" y="3390900"/>
            <a:ext cx="5224668" cy="34124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Toute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ne fait pas la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preuve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cause chez le PVVIH doit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être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considérée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traitée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tuberculeuse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??????</a:t>
            </a:r>
          </a:p>
        </p:txBody>
      </p:sp>
      <p:pic>
        <p:nvPicPr>
          <p:cNvPr id="130051" name="Picture 3">
            <a:extLst>
              <a:ext uri="{FF2B5EF4-FFF2-40B4-BE49-F238E27FC236}">
                <a16:creationId xmlns:a16="http://schemas.microsoft.com/office/drawing/2014/main" id="{DFF985E8-8255-4A72-9A04-73EE97B83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D4CCB7-E58A-46D6-90AF-91C62E5D94E8}"/>
              </a:ext>
            </a:extLst>
          </p:cNvPr>
          <p:cNvSpPr txBox="1"/>
          <p:nvPr/>
        </p:nvSpPr>
        <p:spPr>
          <a:xfrm>
            <a:off x="7195930" y="54665"/>
            <a:ext cx="4615069" cy="103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BE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PARADIGME ? </a:t>
            </a:r>
            <a:endParaRPr lang="fr-FR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DA90F7-530F-4E26-B750-47B6C8DD2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7200" b="1" dirty="0">
                <a:solidFill>
                  <a:srgbClr val="FF0000"/>
                </a:solidFill>
                <a:latin typeface="AR DARLING" panose="02000000000000000000" pitchFamily="2" charset="0"/>
              </a:rPr>
              <a:t>THANK YOU FOR YOUR ATTENTION</a:t>
            </a:r>
            <a:endParaRPr lang="fr-FR" sz="7200" b="1" dirty="0">
              <a:solidFill>
                <a:srgbClr val="FF0000"/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9157C-7982-4E28-A12E-F71E9EF68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876BA1C-EFD6-4061-B0F2-F6BC798A7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2" y="365125"/>
            <a:ext cx="11001056" cy="3689540"/>
          </a:xfrm>
          <a:solidFill>
            <a:srgbClr val="FFFF00"/>
          </a:solidFill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692618-151D-4420-8952-2D01BE5EC8D5}"/>
              </a:ext>
            </a:extLst>
          </p:cNvPr>
          <p:cNvSpPr/>
          <p:nvPr/>
        </p:nvSpPr>
        <p:spPr>
          <a:xfrm>
            <a:off x="1020417" y="4591604"/>
            <a:ext cx="9057861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3200" b="1" dirty="0"/>
              <a:t> </a:t>
            </a:r>
            <a:r>
              <a:rPr lang="fr-FR" sz="3600" b="1" dirty="0"/>
              <a:t>802 PVVIH dont 85% sous ARV 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sz="3600" b="1" dirty="0">
                <a:solidFill>
                  <a:srgbClr val="FF0000"/>
                </a:solidFill>
              </a:rPr>
              <a:t> seuls 02 cas de péricardites à épanchement</a:t>
            </a:r>
          </a:p>
        </p:txBody>
      </p:sp>
    </p:spTree>
    <p:extLst>
      <p:ext uri="{BB962C8B-B14F-4D97-AF65-F5344CB8AC3E}">
        <p14:creationId xmlns:p14="http://schemas.microsoft.com/office/powerpoint/2010/main" val="18771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45" y="-3367"/>
            <a:ext cx="9317854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Manifestations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cardiaques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dans les populations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infectées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par le VIH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Afrique</a:t>
            </a:r>
            <a:endParaRPr lang="fr-FR" sz="3200" b="1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56054" y="234910"/>
            <a:ext cx="1801028" cy="117144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462735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7F796B8-2391-4C13-B7BD-31C4D1C9F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872" y="2192364"/>
            <a:ext cx="6244808" cy="31851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F08641-ED11-4FA6-93A4-9EA14914CB75}"/>
              </a:ext>
            </a:extLst>
          </p:cNvPr>
          <p:cNvSpPr txBox="1"/>
          <p:nvPr/>
        </p:nvSpPr>
        <p:spPr>
          <a:xfrm>
            <a:off x="6529772" y="5860031"/>
            <a:ext cx="444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 </a:t>
            </a:r>
            <a:r>
              <a:rPr lang="en-US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en-US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lang="en-US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</a:t>
            </a:r>
            <a:r>
              <a:rPr lang="en-US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2002, 95, 1, 23-26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4FAFFE2-0C08-4F42-8C35-0CF3E75D4EC5}"/>
              </a:ext>
            </a:extLst>
          </p:cNvPr>
          <p:cNvCxnSpPr/>
          <p:nvPr/>
        </p:nvCxnSpPr>
        <p:spPr>
          <a:xfrm>
            <a:off x="838200" y="1480491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8AC3C68-0E1B-4C2F-B10C-4AF1BD186C94}"/>
              </a:ext>
            </a:extLst>
          </p:cNvPr>
          <p:cNvSpPr txBox="1"/>
          <p:nvPr/>
        </p:nvSpPr>
        <p:spPr>
          <a:xfrm>
            <a:off x="108939" y="2504631"/>
            <a:ext cx="5223933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Myocardites et         myocardiopathies : 57%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Péricardites : 32%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HTAP d’allure primitive 5%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Embolie pulmonaire : 4%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Infarctus du myocarde : 2,5% </a:t>
            </a:r>
          </a:p>
        </p:txBody>
      </p:sp>
    </p:spTree>
    <p:extLst>
      <p:ext uri="{BB962C8B-B14F-4D97-AF65-F5344CB8AC3E}">
        <p14:creationId xmlns:p14="http://schemas.microsoft.com/office/powerpoint/2010/main" val="17095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1C90E-9206-46CF-A7E4-07EBE906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01" y="200602"/>
            <a:ext cx="9141041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Manifestations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cardiaques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dans les populations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infectées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par le VIH </a:t>
            </a:r>
            <a:r>
              <a:rPr lang="en-US" sz="3200" b="1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 Afrique</a:t>
            </a:r>
            <a:endParaRPr lang="fr-FR" sz="3200" b="1" dirty="0">
              <a:latin typeface="Algerian" panose="04020705040A02060702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672A33-883B-434A-A730-450FA729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2671" y="365124"/>
            <a:ext cx="2114411" cy="137527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AD2E0C-7224-4F7A-B5F7-0ECD98771618}"/>
              </a:ext>
            </a:extLst>
          </p:cNvPr>
          <p:cNvCxnSpPr/>
          <p:nvPr/>
        </p:nvCxnSpPr>
        <p:spPr>
          <a:xfrm>
            <a:off x="838200" y="1654642"/>
            <a:ext cx="93178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4FAFFE2-0C08-4F42-8C35-0CF3E75D4EC5}"/>
              </a:ext>
            </a:extLst>
          </p:cNvPr>
          <p:cNvCxnSpPr/>
          <p:nvPr/>
        </p:nvCxnSpPr>
        <p:spPr>
          <a:xfrm>
            <a:off x="838200" y="1672398"/>
            <a:ext cx="58947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D6918784-92DE-4200-A9D9-544B5DD63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186" y="2348722"/>
            <a:ext cx="6216232" cy="22099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74C400-B2A8-4AE7-864B-0E998E3DEBE1}"/>
              </a:ext>
            </a:extLst>
          </p:cNvPr>
          <p:cNvSpPr txBox="1"/>
          <p:nvPr/>
        </p:nvSpPr>
        <p:spPr>
          <a:xfrm>
            <a:off x="234919" y="1889991"/>
            <a:ext cx="5111568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Cardiomyopathies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dilatées : 43%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Péricardite à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épanchement : 41%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Hypertension artérielle pulmonaire primitive : 11%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FF42E7-7C1A-4C3C-BB1B-9A55DB784BB3}"/>
              </a:ext>
            </a:extLst>
          </p:cNvPr>
          <p:cNvSpPr txBox="1"/>
          <p:nvPr/>
        </p:nvSpPr>
        <p:spPr>
          <a:xfrm>
            <a:off x="6479822" y="6141155"/>
            <a:ext cx="547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Cardiologie Tropicale 2012, 131</a:t>
            </a:r>
          </a:p>
        </p:txBody>
      </p:sp>
    </p:spTree>
    <p:extLst>
      <p:ext uri="{BB962C8B-B14F-4D97-AF65-F5344CB8AC3E}">
        <p14:creationId xmlns:p14="http://schemas.microsoft.com/office/powerpoint/2010/main" val="18250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6B1B62E-928A-4006-B97D-326E5E8B4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C28D37-012A-4F78-8189-E37D340068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FFFBF3-BB42-47F7-806D-D5417A96E6A8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4f35948-e619-41b3-aa29-22878b09cfd2"/>
    <ds:schemaRef ds:uri="http://schemas.microsoft.com/office/infopath/2007/PartnerControls"/>
    <ds:schemaRef ds:uri="http://purl.org/dc/terms/"/>
    <ds:schemaRef ds:uri="http://schemas.microsoft.com/office/2006/metadata/properties"/>
    <ds:schemaRef ds:uri="40262f94-9f35-4ac3-9a90-690165a166b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58132</TotalTime>
  <Words>2298</Words>
  <Application>Microsoft Office PowerPoint</Application>
  <PresentationFormat>Grand écran</PresentationFormat>
  <Paragraphs>360</Paragraphs>
  <Slides>63</Slides>
  <Notes>57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3" baseType="lpstr">
      <vt:lpstr>Algerian</vt:lpstr>
      <vt:lpstr>AR DARLING</vt:lpstr>
      <vt:lpstr>Arial</vt:lpstr>
      <vt:lpstr>Arial Black</vt:lpstr>
      <vt:lpstr>Calibri</vt:lpstr>
      <vt:lpstr>Calibri Light</vt:lpstr>
      <vt:lpstr>Franklin Gothic Medium</vt:lpstr>
      <vt:lpstr>Times New Roman</vt:lpstr>
      <vt:lpstr>Wingdings</vt:lpstr>
      <vt:lpstr>Thème Office</vt:lpstr>
      <vt:lpstr>Présentation PowerPoint</vt:lpstr>
      <vt:lpstr>1. SPECIFICITE DE LA RELATION PericarditE - infection A VIH EPIDEMIOLOGIE</vt:lpstr>
      <vt:lpstr>Présentation PowerPoint</vt:lpstr>
      <vt:lpstr>Présentation PowerPoint</vt:lpstr>
      <vt:lpstr>LE point sur la pandemie de linfection a vih en afrique</vt:lpstr>
      <vt:lpstr>Transition épidémiologique dans l’infection à VIH :  Retard de l’Afrique Sub-saharienne</vt:lpstr>
      <vt:lpstr>Présentation PowerPoint</vt:lpstr>
      <vt:lpstr>Manifestations cardiaques dans les populations infectées par le VIH en Afrique</vt:lpstr>
      <vt:lpstr>Manifestations cardiaques dans les populations infectées par le VIH en Afrique</vt:lpstr>
      <vt:lpstr>Manifestations cardiaques dans les populations infectées par le VIH en Afrique = 10% (518 cas parmi 5328 patients infectés), 54% sous ARV, 2011</vt:lpstr>
      <vt:lpstr>Manifestations cardiaques dans les populations infectées par le VIH en Afrique</vt:lpstr>
      <vt:lpstr>Présentation PowerPoint</vt:lpstr>
      <vt:lpstr>2. SPECIFICITE DE LA RELATION PericarditE - infection A VIH  TABLEAUX CLINIQUES</vt:lpstr>
      <vt:lpstr>Manifestations cardiaques dans les populations infectées par le VIH en Afrique</vt:lpstr>
      <vt:lpstr>Manifestations cliniques dans les populations infectées par le VIH en Afrique</vt:lpstr>
      <vt:lpstr>TABLEAUX CLINIQUES</vt:lpstr>
      <vt:lpstr>TABLEAUX CLINIQUES</vt:lpstr>
      <vt:lpstr>Le défi diagnostique : l’étiologie des péricardites</vt:lpstr>
      <vt:lpstr>Etiologies des péricardites chez les patients infectés par le VIH</vt:lpstr>
      <vt:lpstr>Présentation PowerPoint</vt:lpstr>
      <vt:lpstr>Etiologies des péricardites chez les PVVIH variables en fonction du niveau de l’immunité</vt:lpstr>
      <vt:lpstr>Présentation PowerPoint</vt:lpstr>
      <vt:lpstr>Y A T - IL UNE RELATION ENTRE TUBERCULOSE ET INFECTION A VIH ? OUI !!!</vt:lpstr>
      <vt:lpstr>Endémie tuberculeuse  en Afrique : taux d’incidence, 2020 </vt:lpstr>
      <vt:lpstr>LE point sur la pandemie de linfection a vih en afrique</vt:lpstr>
      <vt:lpstr>Etiologies des péricardites chez les PVVIH variable selon le niveau de l’immunité</vt:lpstr>
      <vt:lpstr>Présentation PowerPoint</vt:lpstr>
      <vt:lpstr>Vicious circle of HIV-Tuberculosis  co-infection</vt:lpstr>
      <vt:lpstr>Immunité – VIH – Tuberculose </vt:lpstr>
      <vt:lpstr>Présentation PowerPoint</vt:lpstr>
      <vt:lpstr>Présentation PowerPoint</vt:lpstr>
      <vt:lpstr>Présentation PowerPoint</vt:lpstr>
      <vt:lpstr>Présentation PowerPoint</vt:lpstr>
      <vt:lpstr>Particularités anatomiques du développement de la péricardite tuberculeuse</vt:lpstr>
      <vt:lpstr> Péricardite tuberculeuse chez PVVIH : tableaux cliniques              </vt:lpstr>
      <vt:lpstr>Etiologie tuberculeuse associée à une dysfonction  ventriculaire gauche corrélée à l’immunodépression</vt:lpstr>
      <vt:lpstr>Etiologie tuberculeuse : évolution silencieuse mais rapide vers la constriction</vt:lpstr>
      <vt:lpstr>3. SPECIFICITE DE LA RELATION PericarditE - infection A VIH  PRONOSTIC</vt:lpstr>
      <vt:lpstr>Pronostic des maladies du péricarde au sein des PVVIH en Afrique</vt:lpstr>
      <vt:lpstr>Etudes de mortalité des péricardites en Afrique  </vt:lpstr>
      <vt:lpstr>Présentation PowerPoint</vt:lpstr>
      <vt:lpstr>Présentation PowerPoint</vt:lpstr>
      <vt:lpstr>Une constriction péricardique et un bas niveau d’immunité sont associés à une mortalité élevée</vt:lpstr>
      <vt:lpstr>4. SPECIFICITE DE LA RELATION PericarditE  - infection A VIH  CONDUITES A TENIR DIAGNOSTIQUES ET THERAPEUTIQUES</vt:lpstr>
      <vt:lpstr>Défis à relever en Afrique : PEC optimale des péricardites au cours de l’infection à VIH</vt:lpstr>
      <vt:lpstr>Evaluation and PEC des péricardites à épanchement  avec une suspicion de cause tuberculeuse</vt:lpstr>
      <vt:lpstr>Evaluation et PEC des péricardites à épanchement  avec une suspicion de cause tuberculeuse</vt:lpstr>
      <vt:lpstr>Evaluation et PEC des péricardites à épanchement  avec une suspicion de cause tuberculeuse</vt:lpstr>
      <vt:lpstr>Evaluation et PEC des péricardites à épanchement avec une suspicion de cause tuberculeuse</vt:lpstr>
      <vt:lpstr>Evaluation et PEC des péricardites à épanchement  avec une suspicion de cause tuberculeuse</vt:lpstr>
      <vt:lpstr>Présentation PowerPoint</vt:lpstr>
      <vt:lpstr>Evaluation et PEC des péricardites à épanchement  avec une suspicion de cause tuberculeuse) </vt:lpstr>
      <vt:lpstr>Dans ce défi thérapeutique, les corticoïdes améliorent-ils le pronostic des péricardites tuberculeuses chez les PVVIH ? </vt:lpstr>
      <vt:lpstr>Présentation PowerPoint</vt:lpstr>
      <vt:lpstr>Présentation PowerPoint</vt:lpstr>
      <vt:lpstr>Présentation PowerPoint</vt:lpstr>
      <vt:lpstr>Les corticoïdes peuvent – ils prévenir le décès, la constriction et la tamponade chez les PVVIH ?</vt:lpstr>
      <vt:lpstr>Non ! Les corticoïdes n’améliorent pas le  prognostic des péricardites tuberculeuses</vt:lpstr>
      <vt:lpstr>TAKE HOME MESSAGE</vt:lpstr>
      <vt:lpstr>Réduction de la morbi-mortalité associée à la péricardite au cours de l’infection à VIH en Afrique recommende :</vt:lpstr>
      <vt:lpstr>Urgence de la mission du praticien dans les péricardites chez le PVVIH</vt:lpstr>
      <vt:lpstr>Toute péricardite à épanchement qui ne fait pas la preuve de sa cause chez le PVVIH doit être considérée et traitée comme une péricardite tuberculeuse ??????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PERICARDITES ET INFECTION A VIH EN AFRIQUE</dc:title>
  <dc:creator>artseg_01@yahoo.fr</dc:creator>
  <cp:lastModifiedBy>PATRICE ZABSONRE</cp:lastModifiedBy>
  <cp:revision>328</cp:revision>
  <dcterms:created xsi:type="dcterms:W3CDTF">2018-08-19T10:07:03Z</dcterms:created>
  <dcterms:modified xsi:type="dcterms:W3CDTF">2021-10-27T05:44:09Z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